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7" r:id="rId4"/>
    <p:sldId id="259" r:id="rId5"/>
    <p:sldId id="268"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p:restoredTop sz="85469"/>
  </p:normalViewPr>
  <p:slideViewPr>
    <p:cSldViewPr snapToGrid="0">
      <p:cViewPr varScale="1">
        <p:scale>
          <a:sx n="98" d="100"/>
          <a:sy n="98" d="100"/>
        </p:scale>
        <p:origin x="1104" y="192"/>
      </p:cViewPr>
      <p:guideLst>
        <p:guide orient="horz" pos="346"/>
        <p:guide pos="86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0DB86-D922-9D47-99FB-CBA0BC460EB8}" type="datetimeFigureOut">
              <a:rPr lang="en-US" smtClean="0"/>
              <a:t>2/29/24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C4CF-0F35-8B4C-8DCB-2163EA834343}" type="slidenum">
              <a:rPr lang="en-US" smtClean="0"/>
              <a:t>‹#›</a:t>
            </a:fld>
            <a:endParaRPr lang="en-US"/>
          </a:p>
        </p:txBody>
      </p:sp>
    </p:spTree>
    <p:extLst>
      <p:ext uri="{BB962C8B-B14F-4D97-AF65-F5344CB8AC3E}">
        <p14:creationId xmlns:p14="http://schemas.microsoft.com/office/powerpoint/2010/main" val="85132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will help you to learn to make and describe the soft x, a sound that the letter x makes in </a:t>
            </a:r>
            <a:r>
              <a:rPr lang="en-US" dirty="0" err="1"/>
              <a:t>Halq’emeylem</a:t>
            </a:r>
            <a:r>
              <a:rPr lang="en-US" dirty="0"/>
              <a:t>.  It is a kind of a hissy sound in the middle of your mouth. </a:t>
            </a:r>
          </a:p>
        </p:txBody>
      </p:sp>
      <p:sp>
        <p:nvSpPr>
          <p:cNvPr id="4" name="Slide Number Placeholder 3"/>
          <p:cNvSpPr>
            <a:spLocks noGrp="1"/>
          </p:cNvSpPr>
          <p:nvPr>
            <p:ph type="sldNum" sz="quarter" idx="5"/>
          </p:nvPr>
        </p:nvSpPr>
        <p:spPr/>
        <p:txBody>
          <a:bodyPr/>
          <a:lstStyle/>
          <a:p>
            <a:fld id="{CF6AC4CF-0F35-8B4C-8DCB-2163EA834343}" type="slidenum">
              <a:rPr lang="en-US" smtClean="0"/>
              <a:t>1</a:t>
            </a:fld>
            <a:endParaRPr lang="en-US"/>
          </a:p>
        </p:txBody>
      </p:sp>
    </p:spTree>
    <p:extLst>
      <p:ext uri="{BB962C8B-B14F-4D97-AF65-F5344CB8AC3E}">
        <p14:creationId xmlns:p14="http://schemas.microsoft.com/office/powerpoint/2010/main" val="4627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Halq’emeylem</a:t>
            </a:r>
            <a:r>
              <a:rPr lang="en-US" dirty="0"/>
              <a:t> soft x sound (written with a plain x as the letter)  is similar to the sound </a:t>
            </a:r>
            <a:r>
              <a:rPr lang="en-US" dirty="0" err="1"/>
              <a:t>sh</a:t>
            </a:r>
            <a:r>
              <a:rPr lang="en-US" dirty="0"/>
              <a:t> as in English ship; however, for the soft x sound you touch your tongue quite a bit FURTHER BACK, so that your tongue makes contact more n the </a:t>
            </a:r>
            <a:r>
              <a:rPr lang="en-US" i="1" dirty="0"/>
              <a:t>roof of your mouth, </a:t>
            </a:r>
            <a:r>
              <a:rPr lang="en-US" dirty="0"/>
              <a:t>and further towards the back in your mouth</a:t>
            </a:r>
          </a:p>
          <a:p>
            <a:endParaRPr lang="en-US" dirty="0"/>
          </a:p>
          <a:p>
            <a:r>
              <a:rPr lang="en-US" dirty="0"/>
              <a:t>Try touching the body of your tongue right to the roof of your mouth, and make it hissy, and you should be making close to the x sound.</a:t>
            </a:r>
          </a:p>
          <a:p>
            <a:endParaRPr lang="en-US" dirty="0"/>
          </a:p>
          <a:p>
            <a:r>
              <a:rPr lang="en-US" dirty="0"/>
              <a:t>You will sometimes hear a sound like an extra y added after this sound, in certain words. It can be written just with the single letter (small x), but because this sound is very close to where you make the y, you sometimes hear a slight y-sound after the letter.</a:t>
            </a:r>
          </a:p>
        </p:txBody>
      </p:sp>
      <p:sp>
        <p:nvSpPr>
          <p:cNvPr id="4" name="Slide Number Placeholder 3"/>
          <p:cNvSpPr>
            <a:spLocks noGrp="1"/>
          </p:cNvSpPr>
          <p:nvPr>
            <p:ph type="sldNum" sz="quarter" idx="5"/>
          </p:nvPr>
        </p:nvSpPr>
        <p:spPr/>
        <p:txBody>
          <a:bodyPr/>
          <a:lstStyle/>
          <a:p>
            <a:fld id="{CF6AC4CF-0F35-8B4C-8DCB-2163EA834343}" type="slidenum">
              <a:rPr lang="en-US" smtClean="0"/>
              <a:t>2</a:t>
            </a:fld>
            <a:endParaRPr lang="en-US"/>
          </a:p>
        </p:txBody>
      </p:sp>
    </p:spTree>
    <p:extLst>
      <p:ext uri="{BB962C8B-B14F-4D97-AF65-F5344CB8AC3E}">
        <p14:creationId xmlns:p14="http://schemas.microsoft.com/office/powerpoint/2010/main" val="367151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Elder </a:t>
            </a:r>
            <a:r>
              <a:rPr lang="en-US" dirty="0" err="1"/>
              <a:t>Siyamiateliyot</a:t>
            </a:r>
            <a:r>
              <a:rPr lang="en-US" dirty="0"/>
              <a:t> saying a word with this sound. The word </a:t>
            </a:r>
            <a:r>
              <a:rPr lang="en-US" dirty="0" err="1"/>
              <a:t>xixq’a:m</a:t>
            </a:r>
            <a:r>
              <a:rPr lang="en-US" dirty="0"/>
              <a:t>  word means ‘mouth open’, and the small x occurs in it twice.</a:t>
            </a:r>
          </a:p>
        </p:txBody>
      </p:sp>
      <p:sp>
        <p:nvSpPr>
          <p:cNvPr id="4" name="Slide Number Placeholder 3"/>
          <p:cNvSpPr>
            <a:spLocks noGrp="1"/>
          </p:cNvSpPr>
          <p:nvPr>
            <p:ph type="sldNum" sz="quarter" idx="5"/>
          </p:nvPr>
        </p:nvSpPr>
        <p:spPr/>
        <p:txBody>
          <a:bodyPr/>
          <a:lstStyle/>
          <a:p>
            <a:fld id="{CF6AC4CF-0F35-8B4C-8DCB-2163EA834343}" type="slidenum">
              <a:rPr lang="en-US" smtClean="0"/>
              <a:t>3</a:t>
            </a:fld>
            <a:endParaRPr lang="en-US"/>
          </a:p>
        </p:txBody>
      </p:sp>
    </p:spTree>
    <p:extLst>
      <p:ext uri="{BB962C8B-B14F-4D97-AF65-F5344CB8AC3E}">
        <p14:creationId xmlns:p14="http://schemas.microsoft.com/office/powerpoint/2010/main" val="315174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 careful! The soft x can sound similar to both the </a:t>
            </a:r>
            <a:r>
              <a:rPr lang="en-US" dirty="0" err="1"/>
              <a:t>sh</a:t>
            </a:r>
            <a:r>
              <a:rPr lang="en-US" dirty="0"/>
              <a:t> sound and the hissy-l sound written </a:t>
            </a:r>
            <a:r>
              <a:rPr lang="en-US" dirty="0" err="1"/>
              <a:t>lh</a:t>
            </a:r>
            <a:r>
              <a:rPr lang="en-US" dirty="0"/>
              <a:t>. Here are some example words that might help you to hear the difference. Only the first word starts with the soft x sound.</a:t>
            </a:r>
          </a:p>
        </p:txBody>
      </p:sp>
      <p:sp>
        <p:nvSpPr>
          <p:cNvPr id="4" name="Slide Number Placeholder 3"/>
          <p:cNvSpPr>
            <a:spLocks noGrp="1"/>
          </p:cNvSpPr>
          <p:nvPr>
            <p:ph type="sldNum" sz="quarter" idx="5"/>
          </p:nvPr>
        </p:nvSpPr>
        <p:spPr/>
        <p:txBody>
          <a:bodyPr/>
          <a:lstStyle/>
          <a:p>
            <a:fld id="{CF6AC4CF-0F35-8B4C-8DCB-2163EA834343}" type="slidenum">
              <a:rPr lang="en-US" smtClean="0"/>
              <a:t>4</a:t>
            </a:fld>
            <a:endParaRPr lang="en-US"/>
          </a:p>
        </p:txBody>
      </p:sp>
    </p:spTree>
    <p:extLst>
      <p:ext uri="{BB962C8B-B14F-4D97-AF65-F5344CB8AC3E}">
        <p14:creationId xmlns:p14="http://schemas.microsoft.com/office/powerpoint/2010/main" val="225616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soft x is also a very different sound from the underlined x. However, we will do a whole video on this later.</a:t>
            </a:r>
          </a:p>
        </p:txBody>
      </p:sp>
      <p:sp>
        <p:nvSpPr>
          <p:cNvPr id="4" name="Slide Number Placeholder 3"/>
          <p:cNvSpPr>
            <a:spLocks noGrp="1"/>
          </p:cNvSpPr>
          <p:nvPr>
            <p:ph type="sldNum" sz="quarter" idx="5"/>
          </p:nvPr>
        </p:nvSpPr>
        <p:spPr/>
        <p:txBody>
          <a:bodyPr/>
          <a:lstStyle/>
          <a:p>
            <a:fld id="{CF6AC4CF-0F35-8B4C-8DCB-2163EA834343}" type="slidenum">
              <a:rPr lang="en-US" smtClean="0"/>
              <a:t>5</a:t>
            </a:fld>
            <a:endParaRPr lang="en-US"/>
          </a:p>
        </p:txBody>
      </p:sp>
    </p:spTree>
    <p:extLst>
      <p:ext uri="{BB962C8B-B14F-4D97-AF65-F5344CB8AC3E}">
        <p14:creationId xmlns:p14="http://schemas.microsoft.com/office/powerpoint/2010/main" val="161434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just read the text, expand a bit, as you run through the fades]</a:t>
            </a:r>
          </a:p>
        </p:txBody>
      </p:sp>
      <p:sp>
        <p:nvSpPr>
          <p:cNvPr id="4" name="Slide Number Placeholder 3"/>
          <p:cNvSpPr>
            <a:spLocks noGrp="1"/>
          </p:cNvSpPr>
          <p:nvPr>
            <p:ph type="sldNum" sz="quarter" idx="5"/>
          </p:nvPr>
        </p:nvSpPr>
        <p:spPr/>
        <p:txBody>
          <a:bodyPr/>
          <a:lstStyle/>
          <a:p>
            <a:fld id="{CF6AC4CF-0F35-8B4C-8DCB-2163EA834343}" type="slidenum">
              <a:rPr lang="en-US" smtClean="0"/>
              <a:t>6</a:t>
            </a:fld>
            <a:endParaRPr lang="en-US"/>
          </a:p>
        </p:txBody>
      </p:sp>
    </p:spTree>
    <p:extLst>
      <p:ext uri="{BB962C8B-B14F-4D97-AF65-F5344CB8AC3E}">
        <p14:creationId xmlns:p14="http://schemas.microsoft.com/office/powerpoint/2010/main" val="368715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BB8E-BCDA-BED1-1FA0-C6C890EAA8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54BB79-245D-D692-E029-B611179F2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BACCDA-A0EB-A4BF-1B31-6913B68AD50A}"/>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5" name="Footer Placeholder 4">
            <a:extLst>
              <a:ext uri="{FF2B5EF4-FFF2-40B4-BE49-F238E27FC236}">
                <a16:creationId xmlns:a16="http://schemas.microsoft.com/office/drawing/2014/main" id="{E346D36B-02D5-E2E0-D810-C873849B5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5403F-40B9-0D09-7BF5-EB98E923594F}"/>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75920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7272-C3A1-FF96-47CC-C00AB55DC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92D39-5552-803D-79BB-F2198E273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60013-3616-9F7A-1C98-8B433FA3BAE4}"/>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5" name="Footer Placeholder 4">
            <a:extLst>
              <a:ext uri="{FF2B5EF4-FFF2-40B4-BE49-F238E27FC236}">
                <a16:creationId xmlns:a16="http://schemas.microsoft.com/office/drawing/2014/main" id="{D830B585-EBB3-671C-6136-9D69BC6D4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FC126-E066-7455-E1A1-28F5450A5FB1}"/>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7105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EBF42-839C-C24B-E21E-ABE28CA9B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040DAC-08FA-8861-4E43-C3F6D9501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430AB-3976-15C2-D46D-27475679BC1F}"/>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5" name="Footer Placeholder 4">
            <a:extLst>
              <a:ext uri="{FF2B5EF4-FFF2-40B4-BE49-F238E27FC236}">
                <a16:creationId xmlns:a16="http://schemas.microsoft.com/office/drawing/2014/main" id="{BEF2E96F-BDE3-D76C-6853-2658672EE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C404A-D0EF-7B27-5815-78BA2F7D697F}"/>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47686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62B4-513A-1A02-DF92-06C12055B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28407-AF5C-5F74-12ED-1F33678C3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42F10-C9DB-73E9-17FF-B176E58E3640}"/>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5" name="Footer Placeholder 4">
            <a:extLst>
              <a:ext uri="{FF2B5EF4-FFF2-40B4-BE49-F238E27FC236}">
                <a16:creationId xmlns:a16="http://schemas.microsoft.com/office/drawing/2014/main" id="{7B5E1381-69AB-69AE-7F85-D6407407B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5967B-E800-5583-1292-8EA7DBC7E730}"/>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37645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6458-2282-1F91-BBCB-DCF3D8F83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A263A-C012-3773-CBB7-6A1A1C9BB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2F2DA-17E5-E0FA-F619-C498DFA039E9}"/>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5" name="Footer Placeholder 4">
            <a:extLst>
              <a:ext uri="{FF2B5EF4-FFF2-40B4-BE49-F238E27FC236}">
                <a16:creationId xmlns:a16="http://schemas.microsoft.com/office/drawing/2014/main" id="{69BB2F5C-7D31-622C-CDF4-112423D5C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4A4AB-59F4-51CB-F50A-C7697237DFF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96502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7957-5271-89D6-FB6D-65EA918E4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A30DA-FEF1-FFDB-206E-BEB4E727C0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2433A8-033E-A837-1F08-E4F0ED1684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BF5E9-0152-7262-9D96-707E1465875A}"/>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6" name="Footer Placeholder 5">
            <a:extLst>
              <a:ext uri="{FF2B5EF4-FFF2-40B4-BE49-F238E27FC236}">
                <a16:creationId xmlns:a16="http://schemas.microsoft.com/office/drawing/2014/main" id="{CFD3DEB0-9DC8-EC6A-296B-5B4FFC345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CEAEC-14B4-1447-E3C7-891647C3E3C7}"/>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352809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C2BD-AB2F-CD4C-1F22-B8B1D666B1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A40C4-F179-E3D6-CD21-27D5A5A39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B54DC9-8092-1218-B91C-7B0971C56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9BB27-AE98-F246-8A7E-90C9B786E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A1E41-BDBC-9154-8A05-A27A3966B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F86A7-A2FE-F965-179D-5EB7C3758C86}"/>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8" name="Footer Placeholder 7">
            <a:extLst>
              <a:ext uri="{FF2B5EF4-FFF2-40B4-BE49-F238E27FC236}">
                <a16:creationId xmlns:a16="http://schemas.microsoft.com/office/drawing/2014/main" id="{FC719AA9-487F-26B4-B575-A5B867B7D9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11211-7E2B-4AA6-D2DE-500372410D07}"/>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98578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6FCB-DD9C-6A05-E4C6-EFF63CC3C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A47C2C-B127-A5A9-BF92-A6C266B8EDA0}"/>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4" name="Footer Placeholder 3">
            <a:extLst>
              <a:ext uri="{FF2B5EF4-FFF2-40B4-BE49-F238E27FC236}">
                <a16:creationId xmlns:a16="http://schemas.microsoft.com/office/drawing/2014/main" id="{7EB1D232-4E4D-3709-BDD9-935FF6E2E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C1C8D9-AB55-EF01-A722-2A4486082418}"/>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19935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A08D7-EE78-A004-D5BA-4B7D5FE7ED66}"/>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3" name="Footer Placeholder 2">
            <a:extLst>
              <a:ext uri="{FF2B5EF4-FFF2-40B4-BE49-F238E27FC236}">
                <a16:creationId xmlns:a16="http://schemas.microsoft.com/office/drawing/2014/main" id="{FDD4F5B7-6E9A-2EAB-0D35-3B9B336FE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C9CC85-FE39-071B-63D7-E8269B5799D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53386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B194-CADF-C112-3F8F-339BCCA25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23919-E169-3A7A-66EE-65579FFD7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B0770-ED29-7523-8284-870C950E5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53521-7BC5-8CAB-5465-C0E05240800D}"/>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6" name="Footer Placeholder 5">
            <a:extLst>
              <a:ext uri="{FF2B5EF4-FFF2-40B4-BE49-F238E27FC236}">
                <a16:creationId xmlns:a16="http://schemas.microsoft.com/office/drawing/2014/main" id="{09725845-EEDA-6404-0B3C-8E2698D89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2E26A-BE4E-9780-3089-09EA94654D71}"/>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13111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7548-9756-E696-86F9-1E6065265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B086E-B375-DAFD-63BC-1B0C1C629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EDDC1-5901-46E1-CC52-CA0D0DE39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CE264-5074-1A5F-47FA-6734E4DDB647}"/>
              </a:ext>
            </a:extLst>
          </p:cNvPr>
          <p:cNvSpPr>
            <a:spLocks noGrp="1"/>
          </p:cNvSpPr>
          <p:nvPr>
            <p:ph type="dt" sz="half" idx="10"/>
          </p:nvPr>
        </p:nvSpPr>
        <p:spPr/>
        <p:txBody>
          <a:bodyPr/>
          <a:lstStyle/>
          <a:p>
            <a:fld id="{424154B3-3DBE-3549-A2E9-80C97A081BCD}" type="datetimeFigureOut">
              <a:rPr lang="en-US" smtClean="0"/>
              <a:t>2/29/24</a:t>
            </a:fld>
            <a:endParaRPr lang="en-US"/>
          </a:p>
        </p:txBody>
      </p:sp>
      <p:sp>
        <p:nvSpPr>
          <p:cNvPr id="6" name="Footer Placeholder 5">
            <a:extLst>
              <a:ext uri="{FF2B5EF4-FFF2-40B4-BE49-F238E27FC236}">
                <a16:creationId xmlns:a16="http://schemas.microsoft.com/office/drawing/2014/main" id="{D0D88274-213B-0B2A-A011-4AB3D19C9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FC844-56DD-82EA-07E4-D01EED2A456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20914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B0B829-5A7B-BDDA-B3C1-E90C75373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0AF5A-2B91-130A-97D2-8183193AD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0FFE2-8F9A-9A61-FC39-E36173190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154B3-3DBE-3549-A2E9-80C97A081BCD}" type="datetimeFigureOut">
              <a:rPr lang="en-US" smtClean="0"/>
              <a:t>2/29/24</a:t>
            </a:fld>
            <a:endParaRPr lang="en-US"/>
          </a:p>
        </p:txBody>
      </p:sp>
      <p:sp>
        <p:nvSpPr>
          <p:cNvPr id="5" name="Footer Placeholder 4">
            <a:extLst>
              <a:ext uri="{FF2B5EF4-FFF2-40B4-BE49-F238E27FC236}">
                <a16:creationId xmlns:a16="http://schemas.microsoft.com/office/drawing/2014/main" id="{1DC0FFE8-21B0-9E51-DA4F-09B1878D1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A3623-F9CD-5786-7309-DF1626E6C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B2C2C-011C-D045-BBF6-4575C6F8AB26}" type="slidenum">
              <a:rPr lang="en-US" smtClean="0"/>
              <a:t>‹#›</a:t>
            </a:fld>
            <a:endParaRPr lang="en-US"/>
          </a:p>
        </p:txBody>
      </p:sp>
    </p:spTree>
    <p:extLst>
      <p:ext uri="{BB962C8B-B14F-4D97-AF65-F5344CB8AC3E}">
        <p14:creationId xmlns:p14="http://schemas.microsoft.com/office/powerpoint/2010/main" val="157912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CDFC91-2CA3-2F15-8DAB-B6F0A3D74499}"/>
              </a:ext>
            </a:extLst>
          </p:cNvPr>
          <p:cNvSpPr/>
          <p:nvPr/>
        </p:nvSpPr>
        <p:spPr>
          <a:xfrm>
            <a:off x="2963916" y="957010"/>
            <a:ext cx="6264166" cy="3605048"/>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4DCA5-5487-452A-8A64-25FBE71D522B}"/>
              </a:ext>
            </a:extLst>
          </p:cNvPr>
          <p:cNvSpPr>
            <a:spLocks noGrp="1"/>
          </p:cNvSpPr>
          <p:nvPr>
            <p:ph type="ctrTitle"/>
          </p:nvPr>
        </p:nvSpPr>
        <p:spPr>
          <a:xfrm>
            <a:off x="1523999" y="1245715"/>
            <a:ext cx="9144000" cy="2411669"/>
          </a:xfrm>
          <a:effectLst>
            <a:outerShdw blurRad="50800" dist="38100" dir="2700000" algn="tl" rotWithShape="0">
              <a:prstClr val="black">
                <a:alpha val="40000"/>
              </a:prstClr>
            </a:outerShdw>
          </a:effectLst>
        </p:spPr>
        <p:txBody>
          <a:bodyPr/>
          <a:lstStyle/>
          <a:p>
            <a:r>
              <a:rPr lang="en-US" sz="9600" b="1" dirty="0">
                <a:latin typeface="Arial" panose="020B0604020202020204" pitchFamily="34" charset="0"/>
                <a:cs typeface="Arial" panose="020B0604020202020204" pitchFamily="34" charset="0"/>
              </a:rPr>
              <a:t>x</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soft x (palatalized velar fricative)</a:t>
            </a:r>
          </a:p>
        </p:txBody>
      </p:sp>
    </p:spTree>
    <p:extLst>
      <p:ext uri="{BB962C8B-B14F-4D97-AF65-F5344CB8AC3E}">
        <p14:creationId xmlns:p14="http://schemas.microsoft.com/office/powerpoint/2010/main" val="7894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grey background with a black square&#10;&#10;Description automatically generated with medium confidence">
            <a:extLst>
              <a:ext uri="{FF2B5EF4-FFF2-40B4-BE49-F238E27FC236}">
                <a16:creationId xmlns:a16="http://schemas.microsoft.com/office/drawing/2014/main" id="{DC87182A-4518-708E-768C-0FA9232EE63C}"/>
              </a:ext>
            </a:extLst>
          </p:cNvPr>
          <p:cNvPicPr>
            <a:picLocks noChangeAspect="1"/>
          </p:cNvPicPr>
          <p:nvPr/>
        </p:nvPicPr>
        <p:blipFill rotWithShape="1">
          <a:blip r:embed="rId3"/>
          <a:srcRect l="23799" t="34067" r="2200" b="20339"/>
          <a:stretch/>
        </p:blipFill>
        <p:spPr>
          <a:xfrm>
            <a:off x="0" y="7064"/>
            <a:ext cx="12275127" cy="6858001"/>
          </a:xfrm>
          <a:prstGeom prst="rect">
            <a:avLst/>
          </a:prstGeom>
        </p:spPr>
      </p:pic>
      <p:sp>
        <p:nvSpPr>
          <p:cNvPr id="17" name="Rectangle 16">
            <a:extLst>
              <a:ext uri="{FF2B5EF4-FFF2-40B4-BE49-F238E27FC236}">
                <a16:creationId xmlns:a16="http://schemas.microsoft.com/office/drawing/2014/main" id="{1B0FB849-031E-8825-98C1-0D83FAB43ED8}"/>
              </a:ext>
            </a:extLst>
          </p:cNvPr>
          <p:cNvSpPr/>
          <p:nvPr/>
        </p:nvSpPr>
        <p:spPr>
          <a:xfrm>
            <a:off x="580572" y="549276"/>
            <a:ext cx="10627096" cy="6315790"/>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B5873DA-94B1-6C6B-11EA-089972AFD219}"/>
              </a:ext>
            </a:extLst>
          </p:cNvPr>
          <p:cNvSpPr txBox="1">
            <a:spLocks/>
          </p:cNvSpPr>
          <p:nvPr/>
        </p:nvSpPr>
        <p:spPr>
          <a:xfrm>
            <a:off x="5867027" y="3543005"/>
            <a:ext cx="4059232" cy="665723"/>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Arial" panose="020B0604020202020204" pitchFamily="34" charset="0"/>
                <a:cs typeface="Arial" panose="020B0604020202020204" pitchFamily="34" charset="0"/>
              </a:rPr>
              <a:t>Raise tongue towards roof of the mouth, a bit back from where you make </a:t>
            </a:r>
            <a:r>
              <a:rPr lang="en-US" sz="1800" i="1" dirty="0" err="1">
                <a:latin typeface="Arial" panose="020B0604020202020204" pitchFamily="34" charset="0"/>
                <a:cs typeface="Arial" panose="020B0604020202020204" pitchFamily="34" charset="0"/>
              </a:rPr>
              <a:t>sh</a:t>
            </a:r>
            <a:endParaRPr lang="en-US" sz="1800" i="1" dirty="0">
              <a:latin typeface="Arial" panose="020B0604020202020204" pitchFamily="34" charset="0"/>
              <a:cs typeface="Arial" panose="020B0604020202020204" pitchFamily="34" charset="0"/>
            </a:endParaRPr>
          </a:p>
        </p:txBody>
      </p:sp>
      <p:pic>
        <p:nvPicPr>
          <p:cNvPr id="10" name="Picture 9" descr="A blue drawing of a human body&#10;&#10;Description automatically generated">
            <a:extLst>
              <a:ext uri="{FF2B5EF4-FFF2-40B4-BE49-F238E27FC236}">
                <a16:creationId xmlns:a16="http://schemas.microsoft.com/office/drawing/2014/main" id="{185FD685-62CE-97C8-7D8D-B69BE69F455B}"/>
              </a:ext>
            </a:extLst>
          </p:cNvPr>
          <p:cNvPicPr>
            <a:picLocks noChangeAspect="1"/>
          </p:cNvPicPr>
          <p:nvPr/>
        </p:nvPicPr>
        <p:blipFill>
          <a:blip r:embed="rId4"/>
          <a:stretch>
            <a:fillRect/>
          </a:stretch>
        </p:blipFill>
        <p:spPr>
          <a:xfrm>
            <a:off x="308105" y="1074522"/>
            <a:ext cx="5558922" cy="5790544"/>
          </a:xfrm>
          <a:prstGeom prst="rect">
            <a:avLst/>
          </a:prstGeom>
        </p:spPr>
      </p:pic>
      <p:sp>
        <p:nvSpPr>
          <p:cNvPr id="2" name="Title 1">
            <a:extLst>
              <a:ext uri="{FF2B5EF4-FFF2-40B4-BE49-F238E27FC236}">
                <a16:creationId xmlns:a16="http://schemas.microsoft.com/office/drawing/2014/main" id="{2BF4DCA5-5487-452A-8A64-25FBE71D522B}"/>
              </a:ext>
            </a:extLst>
          </p:cNvPr>
          <p:cNvSpPr>
            <a:spLocks noGrp="1"/>
          </p:cNvSpPr>
          <p:nvPr>
            <p:ph type="ctrTitle"/>
          </p:nvPr>
        </p:nvSpPr>
        <p:spPr>
          <a:xfrm>
            <a:off x="2114916" y="1558329"/>
            <a:ext cx="3091654" cy="1194915"/>
          </a:xfrm>
          <a:effectLst>
            <a:outerShdw blurRad="50800" dist="38100" dir="2700000" algn="tl" rotWithShape="0">
              <a:prstClr val="black">
                <a:alpha val="40000"/>
              </a:prstClr>
            </a:outerShdw>
          </a:effectLst>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The soft x</a:t>
            </a:r>
            <a:endParaRPr lang="en-US" sz="3200" dirty="0">
              <a:solidFill>
                <a:schemeClr val="bg1"/>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2D25FF58-622E-8DEB-3EB0-6CFF1135E54A}"/>
              </a:ext>
            </a:extLst>
          </p:cNvPr>
          <p:cNvCxnSpPr>
            <a:cxnSpLocks/>
          </p:cNvCxnSpPr>
          <p:nvPr/>
        </p:nvCxnSpPr>
        <p:spPr>
          <a:xfrm flipV="1">
            <a:off x="2363190" y="3782643"/>
            <a:ext cx="3461305" cy="85810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5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0232780C-ED25-4C75-A1D0-DD27F2767AB9}"/>
              </a:ext>
            </a:extLst>
          </p:cNvPr>
          <p:cNvPicPr>
            <a:picLocks noChangeAspect="1"/>
          </p:cNvPicPr>
          <p:nvPr/>
        </p:nvPicPr>
        <p:blipFill rotWithShape="1">
          <a:blip r:embed="rId5"/>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562757" y="558141"/>
            <a:ext cx="10627096" cy="6299860"/>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160064" y="1145148"/>
            <a:ext cx="9871872"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Example with Elder</a:t>
            </a:r>
            <a:endParaRPr lang="en-US" sz="3200" i="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2F3968-6699-892C-C8FA-7CFF41A7FBBB}"/>
              </a:ext>
            </a:extLst>
          </p:cNvPr>
          <p:cNvSpPr txBox="1"/>
          <p:nvPr/>
        </p:nvSpPr>
        <p:spPr>
          <a:xfrm>
            <a:off x="7865913" y="1145147"/>
            <a:ext cx="2884555" cy="584775"/>
          </a:xfrm>
          <a:prstGeom prst="rect">
            <a:avLst/>
          </a:prstGeom>
          <a:noFill/>
        </p:spPr>
        <p:txBody>
          <a:bodyPr wrap="square">
            <a:spAutoFit/>
          </a:bodyPr>
          <a:lstStyle/>
          <a:p>
            <a:r>
              <a:rPr lang="en-CA" sz="3200" dirty="0" err="1">
                <a:latin typeface="Arial" panose="020B0604020202020204" pitchFamily="34" charset="0"/>
                <a:ea typeface="Calibri" panose="020F0502020204030204" pitchFamily="34" charset="0"/>
                <a:cs typeface="Arial" panose="020B0604020202020204" pitchFamily="34" charset="0"/>
              </a:rPr>
              <a:t>x</a:t>
            </a:r>
            <a:r>
              <a:rPr lang="en-CA" sz="3200" dirty="0" err="1">
                <a:effectLst/>
                <a:latin typeface="Arial" panose="020B0604020202020204" pitchFamily="34" charset="0"/>
                <a:ea typeface="Calibri" panose="020F0502020204030204" pitchFamily="34" charset="0"/>
                <a:cs typeface="Arial" panose="020B0604020202020204" pitchFamily="34" charset="0"/>
              </a:rPr>
              <a:t>ixq’á:m</a:t>
            </a:r>
            <a:endParaRPr lang="en-US" sz="3200" dirty="0">
              <a:latin typeface="Arial" panose="020B0604020202020204" pitchFamily="34" charset="0"/>
              <a:cs typeface="Arial" panose="020B0604020202020204" pitchFamily="34" charset="0"/>
            </a:endParaRPr>
          </a:p>
        </p:txBody>
      </p:sp>
      <p:pic>
        <p:nvPicPr>
          <p:cNvPr id="3" name="HALQ_SUB_2L-soft-x-xixq'am.mp4" descr="HALQ_SUB_2L-soft-x-xixq'am.mp4">
            <a:hlinkClick r:id="" action="ppaction://media"/>
            <a:extLst>
              <a:ext uri="{FF2B5EF4-FFF2-40B4-BE49-F238E27FC236}">
                <a16:creationId xmlns:a16="http://schemas.microsoft.com/office/drawing/2014/main" id="{51D805FC-8E60-31A7-9797-88F701B2A0B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15044" y="1848096"/>
            <a:ext cx="8083138" cy="4546765"/>
          </a:xfrm>
          <a:prstGeom prst="rect">
            <a:avLst/>
          </a:prstGeom>
        </p:spPr>
      </p:pic>
    </p:spTree>
    <p:extLst>
      <p:ext uri="{BB962C8B-B14F-4D97-AF65-F5344CB8AC3E}">
        <p14:creationId xmlns:p14="http://schemas.microsoft.com/office/powerpoint/2010/main" val="34313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B55358E5-10F9-C5AB-FC9E-A95023EAEC72}"/>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49275"/>
            <a:ext cx="10627096" cy="6325007"/>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302283" y="1400157"/>
            <a:ext cx="8446835"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Careful! </a:t>
            </a:r>
            <a:r>
              <a:rPr lang="en-US" sz="3200" dirty="0">
                <a:solidFill>
                  <a:schemeClr val="bg1"/>
                </a:solidFill>
                <a:latin typeface="Arial" panose="020B0604020202020204" pitchFamily="34" charset="0"/>
                <a:cs typeface="Arial" panose="020B0604020202020204" pitchFamily="34" charset="0"/>
              </a:rPr>
              <a:t>x </a:t>
            </a:r>
            <a:r>
              <a:rPr lang="en-CA" sz="3200" dirty="0">
                <a:solidFill>
                  <a:schemeClr val="bg1"/>
                </a:solidFill>
                <a:latin typeface="Arial" panose="020B0604020202020204" pitchFamily="34" charset="0"/>
                <a:cs typeface="Arial" panose="020B0604020202020204" pitchFamily="34" charset="0"/>
              </a:rPr>
              <a:t>≠ </a:t>
            </a:r>
            <a:r>
              <a:rPr lang="en-CA" sz="3200" dirty="0" err="1">
                <a:solidFill>
                  <a:schemeClr val="bg1"/>
                </a:solidFill>
                <a:latin typeface="Arial" panose="020B0604020202020204" pitchFamily="34" charset="0"/>
                <a:cs typeface="Arial" panose="020B0604020202020204" pitchFamily="34" charset="0"/>
              </a:rPr>
              <a:t>sh</a:t>
            </a:r>
            <a:r>
              <a:rPr lang="en-CA" sz="3200" dirty="0">
                <a:solidFill>
                  <a:schemeClr val="bg1"/>
                </a:solidFill>
                <a:latin typeface="Arial" panose="020B0604020202020204" pitchFamily="34" charset="0"/>
                <a:cs typeface="Arial" panose="020B0604020202020204" pitchFamily="34" charset="0"/>
              </a:rPr>
              <a:t> ≠ </a:t>
            </a:r>
            <a:r>
              <a:rPr lang="en-CA" sz="3200" dirty="0" err="1">
                <a:solidFill>
                  <a:schemeClr val="bg1"/>
                </a:solidFill>
                <a:latin typeface="Arial" panose="020B0604020202020204" pitchFamily="34" charset="0"/>
                <a:cs typeface="Arial" panose="020B0604020202020204" pitchFamily="34" charset="0"/>
              </a:rPr>
              <a:t>lh</a:t>
            </a:r>
            <a:r>
              <a:rPr lang="en-CA" sz="3200" dirty="0">
                <a:solidFill>
                  <a:schemeClr val="bg1"/>
                </a:solidFill>
                <a:latin typeface="Arial" panose="020B0604020202020204" pitchFamily="34" charset="0"/>
                <a:cs typeface="Arial" panose="020B0604020202020204" pitchFamily="34" charset="0"/>
              </a:rPr>
              <a:t> </a:t>
            </a:r>
            <a:endParaRPr lang="en-US" sz="3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93F3D8C-4AE5-0C0F-3648-191D08ACC130}"/>
              </a:ext>
            </a:extLst>
          </p:cNvPr>
          <p:cNvSpPr txBox="1"/>
          <p:nvPr/>
        </p:nvSpPr>
        <p:spPr>
          <a:xfrm>
            <a:off x="3582602" y="2521922"/>
            <a:ext cx="1943099" cy="584775"/>
          </a:xfrm>
          <a:prstGeom prst="rect">
            <a:avLst/>
          </a:prstGeom>
          <a:noFill/>
        </p:spPr>
        <p:txBody>
          <a:bodyPr wrap="square">
            <a:spAutoFit/>
          </a:bodyPr>
          <a:lstStyle/>
          <a:p>
            <a:r>
              <a:rPr lang="en-CA" sz="3200" dirty="0" err="1">
                <a:latin typeface="Arial" panose="020B0604020202020204" pitchFamily="34" charset="0"/>
                <a:cs typeface="Arial" panose="020B0604020202020204" pitchFamily="34" charset="0"/>
              </a:rPr>
              <a:t>x</a:t>
            </a:r>
            <a:r>
              <a:rPr lang="en-CA" sz="3200" dirty="0" err="1"/>
              <a:t>ókw’em</a:t>
            </a:r>
            <a:r>
              <a:rPr lang="en-CA"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B3E7A02-A2AC-1CD5-D679-1AFEB341E316}"/>
              </a:ext>
            </a:extLst>
          </p:cNvPr>
          <p:cNvSpPr txBox="1"/>
          <p:nvPr/>
        </p:nvSpPr>
        <p:spPr>
          <a:xfrm>
            <a:off x="6583381" y="2555320"/>
            <a:ext cx="1943099" cy="584775"/>
          </a:xfrm>
          <a:prstGeom prst="rect">
            <a:avLst/>
          </a:prstGeom>
          <a:noFill/>
        </p:spPr>
        <p:txBody>
          <a:bodyPr wrap="square">
            <a:spAutoFit/>
          </a:bodyPr>
          <a:lstStyle/>
          <a:p>
            <a:r>
              <a:rPr lang="en-CA" sz="3200" i="1" dirty="0">
                <a:latin typeface="Arial" panose="020B0604020202020204" pitchFamily="34" charset="0"/>
                <a:ea typeface="Calibri" panose="020F0502020204030204" pitchFamily="34" charset="0"/>
                <a:cs typeface="Arial" panose="020B0604020202020204" pitchFamily="34" charset="0"/>
              </a:rPr>
              <a:t>t</a:t>
            </a:r>
            <a:r>
              <a:rPr lang="en-CA" sz="3200" i="1" dirty="0">
                <a:effectLst/>
                <a:latin typeface="Arial" panose="020B0604020202020204" pitchFamily="34" charset="0"/>
                <a:ea typeface="Calibri" panose="020F0502020204030204" pitchFamily="34" charset="0"/>
                <a:cs typeface="Arial" panose="020B0604020202020204" pitchFamily="34" charset="0"/>
              </a:rPr>
              <a:t>o bathe</a:t>
            </a:r>
            <a:endParaRPr lang="en-US" sz="32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EF5C223-6E10-75F3-9465-D71854F5B812}"/>
              </a:ext>
            </a:extLst>
          </p:cNvPr>
          <p:cNvSpPr txBox="1"/>
          <p:nvPr/>
        </p:nvSpPr>
        <p:spPr>
          <a:xfrm>
            <a:off x="3582602" y="3170880"/>
            <a:ext cx="1943099" cy="584775"/>
          </a:xfrm>
          <a:prstGeom prst="rect">
            <a:avLst/>
          </a:prstGeom>
          <a:noFill/>
        </p:spPr>
        <p:txBody>
          <a:bodyPr wrap="square">
            <a:spAutoFit/>
          </a:bodyPr>
          <a:lstStyle/>
          <a:p>
            <a:r>
              <a:rPr lang="en-CA" sz="3200" dirty="0" err="1">
                <a:latin typeface="Arial" panose="020B0604020202020204" pitchFamily="34" charset="0"/>
                <a:cs typeface="Arial" panose="020B0604020202020204" pitchFamily="34" charset="0"/>
              </a:rPr>
              <a:t>sh</a:t>
            </a:r>
            <a:r>
              <a:rPr lang="en-CA" sz="3200" dirty="0" err="1"/>
              <a:t>ú</a:t>
            </a:r>
            <a:r>
              <a:rPr lang="en-CA" sz="3200" dirty="0" err="1">
                <a:latin typeface="Arial" panose="020B0604020202020204" pitchFamily="34" charset="0"/>
                <a:cs typeface="Arial" panose="020B0604020202020204" pitchFamily="34" charset="0"/>
              </a:rPr>
              <a:t>kwe</a:t>
            </a:r>
            <a:endParaRPr lang="en-US"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9D6945C-5EEC-044E-37DC-D5E239C25693}"/>
              </a:ext>
            </a:extLst>
          </p:cNvPr>
          <p:cNvSpPr txBox="1"/>
          <p:nvPr/>
        </p:nvSpPr>
        <p:spPr>
          <a:xfrm>
            <a:off x="6583381" y="3204278"/>
            <a:ext cx="1943099" cy="584775"/>
          </a:xfrm>
          <a:prstGeom prst="rect">
            <a:avLst/>
          </a:prstGeom>
          <a:noFill/>
        </p:spPr>
        <p:txBody>
          <a:bodyPr wrap="square">
            <a:spAutoFit/>
          </a:bodyPr>
          <a:lstStyle/>
          <a:p>
            <a:r>
              <a:rPr lang="en-CA" sz="3200" i="1" dirty="0">
                <a:latin typeface="Arial" panose="020B0604020202020204" pitchFamily="34" charset="0"/>
                <a:ea typeface="Calibri" panose="020F0502020204030204" pitchFamily="34" charset="0"/>
                <a:cs typeface="Arial" panose="020B0604020202020204" pitchFamily="34" charset="0"/>
              </a:rPr>
              <a:t>sugar</a:t>
            </a:r>
            <a:endParaRPr lang="en-US" sz="3200" i="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70FCAA-B7EB-C0FA-65D0-E613FF79AD44}"/>
              </a:ext>
            </a:extLst>
          </p:cNvPr>
          <p:cNvSpPr txBox="1"/>
          <p:nvPr/>
        </p:nvSpPr>
        <p:spPr>
          <a:xfrm>
            <a:off x="3675626" y="3853236"/>
            <a:ext cx="1943099" cy="584775"/>
          </a:xfrm>
          <a:prstGeom prst="rect">
            <a:avLst/>
          </a:prstGeom>
          <a:noFill/>
        </p:spPr>
        <p:txBody>
          <a:bodyPr wrap="square">
            <a:spAutoFit/>
          </a:bodyPr>
          <a:lstStyle/>
          <a:p>
            <a:r>
              <a:rPr lang="en-CA" sz="3200" dirty="0" err="1">
                <a:latin typeface="Arial" panose="020B0604020202020204" pitchFamily="34" charset="0"/>
                <a:cs typeface="Arial" panose="020B0604020202020204" pitchFamily="34" charset="0"/>
              </a:rPr>
              <a:t>lhoqw’et</a:t>
            </a:r>
            <a:endParaRPr lang="en-US" sz="3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3232017-8BD0-B65B-254E-254993A7F732}"/>
              </a:ext>
            </a:extLst>
          </p:cNvPr>
          <p:cNvSpPr txBox="1"/>
          <p:nvPr/>
        </p:nvSpPr>
        <p:spPr>
          <a:xfrm>
            <a:off x="6676405" y="3886634"/>
            <a:ext cx="1943099" cy="584775"/>
          </a:xfrm>
          <a:prstGeom prst="rect">
            <a:avLst/>
          </a:prstGeom>
          <a:noFill/>
        </p:spPr>
        <p:txBody>
          <a:bodyPr wrap="square">
            <a:spAutoFit/>
          </a:bodyPr>
          <a:lstStyle/>
          <a:p>
            <a:r>
              <a:rPr lang="en-CA" sz="3200" i="1" dirty="0">
                <a:latin typeface="Arial" panose="020B0604020202020204" pitchFamily="34" charset="0"/>
                <a:cs typeface="Arial" panose="020B0604020202020204" pitchFamily="34" charset="0"/>
              </a:rPr>
              <a:t>to slap</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77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B55358E5-10F9-C5AB-FC9E-A95023EAEC72}"/>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49275"/>
            <a:ext cx="10627096" cy="6325007"/>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302283" y="1400157"/>
            <a:ext cx="8446835"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Careful! </a:t>
            </a:r>
            <a:r>
              <a:rPr lang="en-US" sz="3200" dirty="0">
                <a:solidFill>
                  <a:schemeClr val="bg1"/>
                </a:solidFill>
                <a:latin typeface="Arial" panose="020B0604020202020204" pitchFamily="34" charset="0"/>
                <a:cs typeface="Arial" panose="020B0604020202020204" pitchFamily="34" charset="0"/>
              </a:rPr>
              <a:t>x </a:t>
            </a:r>
            <a:r>
              <a:rPr lang="en-CA" sz="3200" dirty="0">
                <a:solidFill>
                  <a:schemeClr val="bg1"/>
                </a:solidFill>
                <a:latin typeface="Arial" panose="020B0604020202020204" pitchFamily="34" charset="0"/>
                <a:cs typeface="Arial" panose="020B0604020202020204" pitchFamily="34" charset="0"/>
              </a:rPr>
              <a:t>≠ </a:t>
            </a:r>
            <a:r>
              <a:rPr lang="en-CA" sz="3200" u="sng" dirty="0">
                <a:solidFill>
                  <a:schemeClr val="bg1"/>
                </a:solidFill>
                <a:latin typeface="Arial" panose="020B0604020202020204" pitchFamily="34" charset="0"/>
                <a:cs typeface="Arial" panose="020B0604020202020204" pitchFamily="34" charset="0"/>
              </a:rPr>
              <a:t>x</a:t>
            </a:r>
            <a:endParaRPr lang="en-US" sz="3200"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93F3D8C-4AE5-0C0F-3648-191D08ACC130}"/>
              </a:ext>
            </a:extLst>
          </p:cNvPr>
          <p:cNvSpPr txBox="1"/>
          <p:nvPr/>
        </p:nvSpPr>
        <p:spPr>
          <a:xfrm>
            <a:off x="4223870" y="2638555"/>
            <a:ext cx="4955756" cy="584775"/>
          </a:xfrm>
          <a:prstGeom prst="rect">
            <a:avLst/>
          </a:prstGeom>
          <a:noFill/>
        </p:spPr>
        <p:txBody>
          <a:bodyPr wrap="square">
            <a:spAutoFit/>
          </a:bodyPr>
          <a:lstStyle/>
          <a:p>
            <a:r>
              <a:rPr lang="en-CA" sz="3200" dirty="0">
                <a:latin typeface="Arial" panose="020B0604020202020204" pitchFamily="34" charset="0"/>
                <a:cs typeface="Arial" panose="020B0604020202020204" pitchFamily="34" charset="0"/>
              </a:rPr>
              <a:t>(Stay tuned…)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94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0232780C-ED25-4C75-A1D0-DD27F2767AB9}"/>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621814" y="549158"/>
            <a:ext cx="10627096" cy="6308842"/>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6" y="1089217"/>
            <a:ext cx="5727384"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Summarizing of the soft-x</a:t>
            </a:r>
            <a:endParaRPr lang="en-US" sz="3200" dirty="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0C7A1F17-DAA1-FE24-3317-ED9D791300EF}"/>
              </a:ext>
            </a:extLst>
          </p:cNvPr>
          <p:cNvSpPr txBox="1">
            <a:spLocks/>
          </p:cNvSpPr>
          <p:nvPr/>
        </p:nvSpPr>
        <p:spPr>
          <a:xfrm>
            <a:off x="3533216" y="1995286"/>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A continuous sound with friction</a:t>
            </a:r>
          </a:p>
        </p:txBody>
      </p:sp>
      <p:sp>
        <p:nvSpPr>
          <p:cNvPr id="14" name="Title 1">
            <a:extLst>
              <a:ext uri="{FF2B5EF4-FFF2-40B4-BE49-F238E27FC236}">
                <a16:creationId xmlns:a16="http://schemas.microsoft.com/office/drawing/2014/main" id="{EA96A510-25B0-7340-9E57-E2D4C176BBD0}"/>
              </a:ext>
            </a:extLst>
          </p:cNvPr>
          <p:cNvSpPr txBox="1">
            <a:spLocks/>
          </p:cNvSpPr>
          <p:nvPr/>
        </p:nvSpPr>
        <p:spPr>
          <a:xfrm>
            <a:off x="3533216" y="2731480"/>
            <a:ext cx="607392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The body of your tongue touches towards the roof of your mouth, a bit towards the back.</a:t>
            </a:r>
          </a:p>
        </p:txBody>
      </p:sp>
      <p:sp>
        <p:nvSpPr>
          <p:cNvPr id="12" name="Title 1">
            <a:extLst>
              <a:ext uri="{FF2B5EF4-FFF2-40B4-BE49-F238E27FC236}">
                <a16:creationId xmlns:a16="http://schemas.microsoft.com/office/drawing/2014/main" id="{EE3232C0-37FC-CDEE-2B20-9D72E7FCD4E0}"/>
              </a:ext>
            </a:extLst>
          </p:cNvPr>
          <p:cNvSpPr txBox="1">
            <a:spLocks/>
          </p:cNvSpPr>
          <p:nvPr/>
        </p:nvSpPr>
        <p:spPr>
          <a:xfrm>
            <a:off x="3533216" y="3174165"/>
            <a:ext cx="607392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It is a different sound from </a:t>
            </a:r>
            <a:r>
              <a:rPr lang="en-US" sz="1800" dirty="0" err="1">
                <a:latin typeface="Arial" panose="020B0604020202020204" pitchFamily="34" charset="0"/>
                <a:cs typeface="Arial" panose="020B0604020202020204" pitchFamily="34" charset="0"/>
              </a:rPr>
              <a:t>sh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lh</a:t>
            </a:r>
            <a:r>
              <a:rPr lang="en-US" sz="1800" dirty="0">
                <a:latin typeface="Arial" panose="020B0604020202020204" pitchFamily="34" charset="0"/>
                <a:cs typeface="Arial" panose="020B0604020202020204" pitchFamily="34" charset="0"/>
              </a:rPr>
              <a:t>, and the underlined x.</a:t>
            </a:r>
          </a:p>
        </p:txBody>
      </p:sp>
    </p:spTree>
    <p:extLst>
      <p:ext uri="{BB962C8B-B14F-4D97-AF65-F5344CB8AC3E}">
        <p14:creationId xmlns:p14="http://schemas.microsoft.com/office/powerpoint/2010/main" val="28792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426</Words>
  <Application>Microsoft Macintosh PowerPoint</Application>
  <PresentationFormat>Widescreen</PresentationFormat>
  <Paragraphs>34</Paragraphs>
  <Slides>6</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x The soft x (palatalized velar fricative)</vt:lpstr>
      <vt:lpstr>The soft x</vt:lpstr>
      <vt:lpstr>Example with Elder</vt:lpstr>
      <vt:lpstr>Careful! x ≠ sh ≠ lh </vt:lpstr>
      <vt:lpstr>Careful! x ≠ x</vt:lpstr>
      <vt:lpstr>Summarizing of the soft-x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 the hissy l</dc:title>
  <dc:creator>Strang Burton</dc:creator>
  <cp:lastModifiedBy>Sonja Thoma</cp:lastModifiedBy>
  <cp:revision>15</cp:revision>
  <dcterms:created xsi:type="dcterms:W3CDTF">2023-09-13T15:52:53Z</dcterms:created>
  <dcterms:modified xsi:type="dcterms:W3CDTF">2024-02-29T22:00:06Z</dcterms:modified>
</cp:coreProperties>
</file>