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72" r:id="rId4"/>
    <p:sldId id="276" r:id="rId5"/>
    <p:sldId id="277" r:id="rId6"/>
    <p:sldId id="267" r:id="rId7"/>
    <p:sldId id="278" r:id="rId8"/>
    <p:sldId id="279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17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22"/>
    <p:restoredTop sz="88972"/>
  </p:normalViewPr>
  <p:slideViewPr>
    <p:cSldViewPr snapToGrid="0">
      <p:cViewPr varScale="1">
        <p:scale>
          <a:sx n="103" d="100"/>
          <a:sy n="103" d="100"/>
        </p:scale>
        <p:origin x="1368" y="912"/>
      </p:cViewPr>
      <p:guideLst>
        <p:guide orient="horz" pos="1139"/>
        <p:guide pos="17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0DB86-D922-9D47-99FB-CBA0BC460EB8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AC4CF-0F35-8B4C-8DCB-2163EA834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video will help you to learn to make and describe the </a:t>
            </a:r>
            <a:r>
              <a:rPr lang="en-US" dirty="0" err="1"/>
              <a:t>Halq’emeylem</a:t>
            </a:r>
            <a:r>
              <a:rPr lang="en-US" dirty="0"/>
              <a:t> sound p’. This is a ‘popped’ version of the sound /p/, what linguists call an ‘ejective’ version of the sound. You will learn how ‘p is made, and how it is different from the plain p sound.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 popped or ejective p sound occurs in all the other languages in the Salish family In most, languages, including </a:t>
            </a:r>
            <a:r>
              <a:rPr lang="en-CA" dirty="0" err="1"/>
              <a:t>hulq’e’umin’um</a:t>
            </a:r>
            <a:r>
              <a:rPr lang="en-CA" dirty="0"/>
              <a:t>’, it is written the same as in </a:t>
            </a:r>
            <a:r>
              <a:rPr lang="en-CA" dirty="0" err="1"/>
              <a:t>Halq’emeylem</a:t>
            </a:r>
            <a:r>
              <a:rPr lang="en-CA" dirty="0"/>
              <a:t>, with the p-apostrophe. In the </a:t>
            </a:r>
            <a:r>
              <a:rPr lang="en-CA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hən̓q̓əmin̓əm</a:t>
            </a:r>
            <a:r>
              <a:rPr lang="en-CA" sz="1200" b="1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en-CA" dirty="0"/>
              <a:t>it is slightly different, because there technically the apostrophe is put right on top of the p-sound.</a:t>
            </a:r>
          </a:p>
          <a:p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This sound does not occur in English, so we have no letter for it in English writing. However, BEAT-BOXERS do make ejective stops, too, in their music.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84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by looking for a moment at how you make the plain p. The plain version is very easy to make: you just stop the airflow for a moment with both lips, and then release it. Linguists call this kind of p a plain stop. The sound occurs in many words in English and in </a:t>
            </a:r>
            <a:r>
              <a:rPr lang="en-US" dirty="0" err="1"/>
              <a:t>Halq’emeylem</a:t>
            </a:r>
            <a:r>
              <a:rPr lang="en-US" dirty="0"/>
              <a:t>, as in English </a:t>
            </a:r>
            <a:r>
              <a:rPr lang="en-US" i="1" dirty="0"/>
              <a:t>pig</a:t>
            </a:r>
            <a:r>
              <a:rPr lang="en-US" dirty="0"/>
              <a:t> or </a:t>
            </a:r>
            <a:r>
              <a:rPr lang="en-US" dirty="0" err="1"/>
              <a:t>Halq’emeylem</a:t>
            </a:r>
            <a:r>
              <a:rPr lang="en-US" dirty="0"/>
              <a:t> </a:t>
            </a:r>
            <a:r>
              <a:rPr lang="en-US" dirty="0" err="1"/>
              <a:t>pipeho:m</a:t>
            </a:r>
            <a:r>
              <a:rPr lang="en-US" dirty="0"/>
              <a:t> for </a:t>
            </a:r>
            <a:r>
              <a:rPr lang="en-US" i="1" dirty="0"/>
              <a:t>frog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4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popped of p—what linguists called an ‘ejective stop’—is a lot more complicated. The first step in making this sound is to stop the air in TWO places in your mouth: you stop the air with both lips, as for p, but you ALSO make a catch-in-the-throat sound, also known as the glottal stop. At first you just hold both those closed at the same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2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keeping both your lips and your throat closed, you need </a:t>
            </a:r>
            <a:r>
              <a:rPr lang="en-US" i="1" dirty="0"/>
              <a:t>to push up your whole </a:t>
            </a:r>
            <a:r>
              <a:rPr lang="en-US" i="1" dirty="0" err="1"/>
              <a:t>voicebox</a:t>
            </a:r>
            <a:r>
              <a:rPr lang="en-US" dirty="0"/>
              <a:t>, also known as your </a:t>
            </a:r>
            <a:r>
              <a:rPr lang="en-US" i="1" dirty="0"/>
              <a:t>larynx</a:t>
            </a:r>
            <a:r>
              <a:rPr lang="en-US" dirty="0"/>
              <a:t>, in your throat. The whole thing can move up slightly. Because you have that double closure, the air trapped in your mouth will get </a:t>
            </a:r>
            <a:r>
              <a:rPr lang="en-US" i="1" dirty="0"/>
              <a:t>compressed</a:t>
            </a:r>
            <a:r>
              <a:rPr lang="en-US" dirty="0"/>
              <a:t> by this movement..  </a:t>
            </a:r>
          </a:p>
          <a:p>
            <a:r>
              <a:rPr lang="en-US" dirty="0"/>
              <a:t>Since the trapped air is compressed, it will be at </a:t>
            </a:r>
            <a:r>
              <a:rPr lang="en-US" i="1" dirty="0"/>
              <a:t>high pressure</a:t>
            </a:r>
            <a:r>
              <a:rPr lang="en-US" dirty="0"/>
              <a:t>. [NOTE TO SONJA: CLICK THE LARYNX IN DISPLAY MODE AND IT WILL ANIMATE UPWARDS!!]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when you open your lips and the high-pressure air will come out with a ‘pop’, as in </a:t>
            </a:r>
            <a:r>
              <a:rPr lang="en-US" dirty="0" err="1"/>
              <a:t>p’op’etl’em</a:t>
            </a:r>
            <a:r>
              <a:rPr lang="en-US" dirty="0"/>
              <a:t>, the word for ‘to smoke’.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watch and listen as Elder </a:t>
            </a:r>
            <a:r>
              <a:rPr lang="en-US" dirty="0" err="1"/>
              <a:t>Siyamiyateliot</a:t>
            </a:r>
            <a:r>
              <a:rPr lang="en-US" dirty="0"/>
              <a:t> says the </a:t>
            </a:r>
            <a:r>
              <a:rPr lang="en-US" dirty="0" err="1"/>
              <a:t>Halq’emeylem</a:t>
            </a:r>
            <a:r>
              <a:rPr lang="en-US" dirty="0"/>
              <a:t> word for ‘sewing’, which begins with the popped-p sound. Also known as the ‘ejective’ version of p’.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65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You have to be careful to distinguish the popped p from the plain p. They are different sounds in the language, and switching from one to the other can completely change the meaning of a word!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9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For </a:t>
            </a:r>
            <a:r>
              <a:rPr lang="pl-PL" dirty="0" err="1"/>
              <a:t>example</a:t>
            </a:r>
            <a:r>
              <a:rPr lang="pl-PL" dirty="0"/>
              <a:t>,</a:t>
            </a:r>
            <a:r>
              <a:rPr lang="en-CA" dirty="0"/>
              <a:t>. </a:t>
            </a:r>
            <a:r>
              <a:rPr lang="en-CA" dirty="0" err="1"/>
              <a:t>p’akw’et</a:t>
            </a:r>
            <a:r>
              <a:rPr lang="en-CA" dirty="0"/>
              <a:t>, with the popped p,  means ‘</a:t>
            </a:r>
            <a:r>
              <a:rPr lang="en-CA" i="1" dirty="0"/>
              <a:t>to repair it</a:t>
            </a:r>
            <a:r>
              <a:rPr lang="en-CA" dirty="0"/>
              <a:t>’ or </a:t>
            </a:r>
            <a:r>
              <a:rPr lang="en-CA" i="1" dirty="0"/>
              <a:t>‘to fix it</a:t>
            </a:r>
            <a:r>
              <a:rPr lang="en-CA" dirty="0"/>
              <a:t>’. But </a:t>
            </a:r>
            <a:r>
              <a:rPr lang="en-CA" dirty="0" err="1"/>
              <a:t>pakw’et</a:t>
            </a:r>
            <a:r>
              <a:rPr lang="en-CA" dirty="0"/>
              <a:t>, with the plain p, means something completely different: it means </a:t>
            </a:r>
            <a:r>
              <a:rPr lang="en-CA" i="1" dirty="0"/>
              <a:t>to heat it up</a:t>
            </a:r>
            <a:r>
              <a:rPr lang="en-CA" dirty="0"/>
              <a:t>, or </a:t>
            </a:r>
            <a:r>
              <a:rPr lang="en-CA" i="1" dirty="0"/>
              <a:t>to smoke it </a:t>
            </a:r>
            <a:r>
              <a:rPr lang="en-CA" dirty="0"/>
              <a:t>as for smoking fish. There are many pairs of words like this in </a:t>
            </a:r>
            <a:r>
              <a:rPr lang="en-CA" dirty="0" err="1"/>
              <a:t>Halq’emeylem</a:t>
            </a:r>
            <a:r>
              <a:rPr lang="en-CA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0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[can just read the text, expand a bit, as you run through the fades]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6AC4CF-0F35-8B4C-8DCB-2163EA8343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5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BB8E-BCDA-BED1-1FA0-C6C890EAA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4BB79-245D-D692-E029-B611179F2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ACCDA-A0EB-A4BF-1B31-6913B68AD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6D36B-02D5-E2E0-D810-C873849B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5403F-40B9-0D09-7BF5-EB98E923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7272-C3A1-FF96-47CC-C00AB55D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92D39-5552-803D-79BB-F2198E273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60013-3616-9F7A-1C98-8B433FA3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B585-EBB3-671C-6136-9D69BC6D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C126-E066-7455-E1A1-28F5450A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EBF42-839C-C24B-E21E-ABE28CA9B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40DAC-08FA-8861-4E43-C3F6D9501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30AB-3976-15C2-D46D-27475679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2E96F-BDE3-D76C-6853-2658672E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C404A-D0EF-7B27-5815-78BA2F7D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6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62B4-513A-1A02-DF92-06C12055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28407-AF5C-5F74-12ED-1F33678C3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42F10-C9DB-73E9-17FF-B176E58E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E1381-69AB-69AE-7F85-D6407407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5967B-E800-5583-1292-8EA7DBC7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5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6458-2282-1F91-BBCB-DCF3D8F8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A263A-C012-3773-CBB7-6A1A1C9BB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F2DA-17E5-E0FA-F619-C498DFA0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B2F5C-7D31-622C-CDF4-112423D5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4A4AB-59F4-51CB-F50A-C7697237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67957-5271-89D6-FB6D-65EA918E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A30DA-FEF1-FFDB-206E-BEB4E727C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433A8-033E-A837-1F08-E4F0ED16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BF5E9-0152-7262-9D96-707E1465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3DEB0-9DC8-EC6A-296B-5B4FFC345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CEAEC-14B4-1447-E3C7-891647C3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9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2C2BD-AB2F-CD4C-1F22-B8B1D666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A40C4-F179-E3D6-CD21-27D5A5A39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54DC9-8092-1218-B91C-7B0971C56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89BB27-AE98-F246-8A7E-90C9B786E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A1E41-BDBC-9154-8A05-A27A3966BD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F86A7-A2FE-F965-179D-5EB7C375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19AA9-487F-26B4-B575-A5B867B7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11211-7E2B-4AA6-D2DE-50037241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6FCB-DD9C-6A05-E4C6-EFF63CC3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47C2C-B127-A5A9-BF92-A6C266B8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1D232-4E4D-3709-BDD9-935FF6E2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1C8D9-AB55-EF01-A722-2A448608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5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A08D7-EE78-A004-D5BA-4B7D5FE7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D4F5B7-6E9A-2EAB-0D35-3B9B336F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CC85-FE39-071B-63D7-E8269B57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B194-CADF-C112-3F8F-339BCCA25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23919-E169-3A7A-66EE-65579FFD7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B0770-ED29-7523-8284-870C950E5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53521-7BC5-8CAB-5465-C0E05240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25845-EEDA-6404-0B3C-8E2698D89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2E26A-BE4E-9780-3089-09EA9465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7548-9756-E696-86F9-1E606526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B086E-B375-DAFD-63BC-1B0C1C629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EDDC1-5901-46E1-CC52-CA0D0DE39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CE264-5074-1A5F-47FA-6734E4DDB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88274-213B-0B2A-A011-4AB3D19C9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FC844-56DD-82EA-07E4-D01EED2A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B0B829-5A7B-BDDA-B3C1-E90C75373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AF5A-2B91-130A-97D2-8183193A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0FFE2-8F9A-9A61-FC39-E36173190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154B3-3DBE-3549-A2E9-80C97A081BCD}" type="datetimeFigureOut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0FFE8-21B0-9E51-DA4F-09B1878D1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A3623-F9CD-5786-7309-DF1626E6C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B2C2C-011C-D045-BBF6-4575C6F8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2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hyperlink" Target="https://commons.wikimedia.org/wiki/File:FMIB_38902_Manner_of_%27Stringing%27_Certain_Varieties_of_Fish_for_Smoking_at_Washington,_D_C.jpeg" TargetMode="External"/><Relationship Id="rId4" Type="http://schemas.openxmlformats.org/officeDocument/2006/relationships/hyperlink" Target="https://commons.wikimedia.org/wiki/File:Ojibwa_Indian_man_mending_canoe_by_lake_with_teepees_in_1913-_LCCN90710758_(cropped)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C107DC-C2CD-DF03-D810-BDF11DA40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CDFC91-2CA3-2F15-8DAB-B6F0A3D74499}"/>
              </a:ext>
            </a:extLst>
          </p:cNvPr>
          <p:cNvSpPr/>
          <p:nvPr/>
        </p:nvSpPr>
        <p:spPr>
          <a:xfrm>
            <a:off x="2963916" y="1018247"/>
            <a:ext cx="6264166" cy="3605048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4DCA5-5487-452A-8A64-25FBE71D5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70640"/>
            <a:ext cx="9144000" cy="2411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‘popped’ (ejective)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1D2A8-0ABF-08BA-40EF-002B126C56C7}"/>
              </a:ext>
            </a:extLst>
          </p:cNvPr>
          <p:cNvSpPr txBox="1"/>
          <p:nvPr/>
        </p:nvSpPr>
        <p:spPr>
          <a:xfrm>
            <a:off x="3138616" y="-8031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0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B34EAF-6068-1EA8-D3C9-3656A3755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CDFC91-2CA3-2F15-8DAB-B6F0A3D74499}"/>
              </a:ext>
            </a:extLst>
          </p:cNvPr>
          <p:cNvSpPr/>
          <p:nvPr/>
        </p:nvSpPr>
        <p:spPr>
          <a:xfrm>
            <a:off x="591225" y="536467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3E9F40-6D26-FCCF-E063-8123D448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842" y="1364115"/>
            <a:ext cx="6187339" cy="587017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note</a:t>
            </a:r>
            <a:b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p’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other languages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6CF770-CC3C-46DA-C280-2DAFDD97AFBE}"/>
              </a:ext>
            </a:extLst>
          </p:cNvPr>
          <p:cNvSpPr txBox="1">
            <a:spLocks/>
          </p:cNvSpPr>
          <p:nvPr/>
        </p:nvSpPr>
        <p:spPr>
          <a:xfrm>
            <a:off x="3650255" y="3075238"/>
            <a:ext cx="6859406" cy="58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hən̓q̓əmin̓əm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C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p̓</a:t>
            </a:r>
            <a:endParaRPr lang="en-US" sz="36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425B22-FD36-0BF3-C6CD-9F1A31122FDC}"/>
              </a:ext>
            </a:extLst>
          </p:cNvPr>
          <p:cNvSpPr txBox="1">
            <a:spLocks/>
          </p:cNvSpPr>
          <p:nvPr/>
        </p:nvSpPr>
        <p:spPr>
          <a:xfrm>
            <a:off x="3650255" y="2485271"/>
            <a:ext cx="6859407" cy="58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Hul’q’umin’um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’ -  </a:t>
            </a:r>
            <a:r>
              <a:rPr lang="en-C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p’ (same)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CD3545-0ED2-F8FF-2AC5-37060F1EB5C8}"/>
              </a:ext>
            </a:extLst>
          </p:cNvPr>
          <p:cNvSpPr txBox="1">
            <a:spLocks/>
          </p:cNvSpPr>
          <p:nvPr/>
        </p:nvSpPr>
        <p:spPr>
          <a:xfrm>
            <a:off x="3650255" y="3745380"/>
            <a:ext cx="4369279" cy="58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Linguistic IPA symbol is / p’ /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87182A-4518-708E-768C-0FA9232E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0"/>
            <a:ext cx="12275127" cy="68580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0FB849-031E-8825-98C1-0D83FAB43ED8}"/>
              </a:ext>
            </a:extLst>
          </p:cNvPr>
          <p:cNvSpPr/>
          <p:nvPr/>
        </p:nvSpPr>
        <p:spPr>
          <a:xfrm>
            <a:off x="699325" y="441860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5873DA-94B1-6C6B-11EA-089972AFD219}"/>
              </a:ext>
            </a:extLst>
          </p:cNvPr>
          <p:cNvSpPr txBox="1">
            <a:spLocks/>
          </p:cNvSpPr>
          <p:nvPr/>
        </p:nvSpPr>
        <p:spPr>
          <a:xfrm>
            <a:off x="1274679" y="5295648"/>
            <a:ext cx="1697731" cy="931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Stop with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both lips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 descr="A diagram of the internal organs of the human body&#10;&#10;Description automatically generated">
            <a:extLst>
              <a:ext uri="{FF2B5EF4-FFF2-40B4-BE49-F238E27FC236}">
                <a16:creationId xmlns:a16="http://schemas.microsoft.com/office/drawing/2014/main" id="{E03DF978-9558-CC41-12B7-2EC69E3C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156" y="207500"/>
            <a:ext cx="6249341" cy="6561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4DCA5-5487-452A-8A64-25FBE71D5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2932" y="1249023"/>
            <a:ext cx="2745747" cy="8129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stop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4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87182A-4518-708E-768C-0FA9232E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275127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71DA2E-3D1E-3BBF-A4E6-4A99110630B3}"/>
              </a:ext>
            </a:extLst>
          </p:cNvPr>
          <p:cNvSpPr/>
          <p:nvPr/>
        </p:nvSpPr>
        <p:spPr>
          <a:xfrm>
            <a:off x="699325" y="441860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diagram of a human body&#10;&#10;Description automatically generated">
            <a:extLst>
              <a:ext uri="{FF2B5EF4-FFF2-40B4-BE49-F238E27FC236}">
                <a16:creationId xmlns:a16="http://schemas.microsoft.com/office/drawing/2014/main" id="{ECB3F572-A06F-FB05-6919-1B8E9FEF5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451" y="-291232"/>
            <a:ext cx="7448388" cy="744838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5873DA-94B1-6C6B-11EA-089972AFD219}"/>
              </a:ext>
            </a:extLst>
          </p:cNvPr>
          <p:cNvSpPr txBox="1">
            <a:spLocks/>
          </p:cNvSpPr>
          <p:nvPr/>
        </p:nvSpPr>
        <p:spPr>
          <a:xfrm>
            <a:off x="2327547" y="3797474"/>
            <a:ext cx="1900107" cy="981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Stop with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lips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12F8EE-9ABF-9803-986B-5290C7461F1A}"/>
              </a:ext>
            </a:extLst>
          </p:cNvPr>
          <p:cNvSpPr txBox="1">
            <a:spLocks/>
          </p:cNvSpPr>
          <p:nvPr/>
        </p:nvSpPr>
        <p:spPr>
          <a:xfrm>
            <a:off x="1644451" y="5220463"/>
            <a:ext cx="1429929" cy="47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0DA44A-4E63-AD35-1AD2-E808194C927A}"/>
              </a:ext>
            </a:extLst>
          </p:cNvPr>
          <p:cNvSpPr txBox="1">
            <a:spLocks/>
          </p:cNvSpPr>
          <p:nvPr/>
        </p:nvSpPr>
        <p:spPr>
          <a:xfrm>
            <a:off x="2688701" y="5924557"/>
            <a:ext cx="2108541" cy="47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Stop the air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throat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5A8FDC-188A-731A-FC93-7FFB43477853}"/>
              </a:ext>
            </a:extLst>
          </p:cNvPr>
          <p:cNvSpPr txBox="1">
            <a:spLocks/>
          </p:cNvSpPr>
          <p:nvPr/>
        </p:nvSpPr>
        <p:spPr>
          <a:xfrm>
            <a:off x="4079832" y="978092"/>
            <a:ext cx="4338446" cy="8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popped version 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D7971B-F221-4F4D-66EF-0E6437CE6B51}"/>
              </a:ext>
            </a:extLst>
          </p:cNvPr>
          <p:cNvSpPr txBox="1">
            <a:spLocks/>
          </p:cNvSpPr>
          <p:nvPr/>
        </p:nvSpPr>
        <p:spPr>
          <a:xfrm>
            <a:off x="-595474" y="3042794"/>
            <a:ext cx="4338446" cy="8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1/3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2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87182A-4518-708E-768C-0FA9232E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275127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71DA2E-3D1E-3BBF-A4E6-4A99110630B3}"/>
              </a:ext>
            </a:extLst>
          </p:cNvPr>
          <p:cNvSpPr/>
          <p:nvPr/>
        </p:nvSpPr>
        <p:spPr>
          <a:xfrm>
            <a:off x="699325" y="441860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ue drawing of a human body&#10;&#10;Description automatically generated">
            <a:extLst>
              <a:ext uri="{FF2B5EF4-FFF2-40B4-BE49-F238E27FC236}">
                <a16:creationId xmlns:a16="http://schemas.microsoft.com/office/drawing/2014/main" id="{661A2369-9EF5-2064-0083-B3B414717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559" y="-282324"/>
            <a:ext cx="7408402" cy="740840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D0DA44A-4E63-AD35-1AD2-E808194C927A}"/>
              </a:ext>
            </a:extLst>
          </p:cNvPr>
          <p:cNvSpPr txBox="1">
            <a:spLocks/>
          </p:cNvSpPr>
          <p:nvPr/>
        </p:nvSpPr>
        <p:spPr>
          <a:xfrm>
            <a:off x="6001584" y="5366838"/>
            <a:ext cx="2047394" cy="47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 trapped in mouth gets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compressed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5A8FDC-188A-731A-FC93-7FFB43477853}"/>
              </a:ext>
            </a:extLst>
          </p:cNvPr>
          <p:cNvSpPr txBox="1">
            <a:spLocks/>
          </p:cNvSpPr>
          <p:nvPr/>
        </p:nvSpPr>
        <p:spPr>
          <a:xfrm>
            <a:off x="4079832" y="978092"/>
            <a:ext cx="4338446" cy="8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(cont’d.)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D7971B-F221-4F4D-66EF-0E6437CE6B51}"/>
              </a:ext>
            </a:extLst>
          </p:cNvPr>
          <p:cNvSpPr txBox="1">
            <a:spLocks/>
          </p:cNvSpPr>
          <p:nvPr/>
        </p:nvSpPr>
        <p:spPr>
          <a:xfrm>
            <a:off x="-595474" y="3042794"/>
            <a:ext cx="4338446" cy="8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2/3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white cylinder with a black background&#10;&#10;Description automatically generated">
            <a:extLst>
              <a:ext uri="{FF2B5EF4-FFF2-40B4-BE49-F238E27FC236}">
                <a16:creationId xmlns:a16="http://schemas.microsoft.com/office/drawing/2014/main" id="{7FD8025A-8EA9-8BD2-D3D2-4B6212E5C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562" y="5837385"/>
            <a:ext cx="1649315" cy="22569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5873DA-94B1-6C6B-11EA-089972AFD219}"/>
              </a:ext>
            </a:extLst>
          </p:cNvPr>
          <p:cNvSpPr txBox="1">
            <a:spLocks/>
          </p:cNvSpPr>
          <p:nvPr/>
        </p:nvSpPr>
        <p:spPr>
          <a:xfrm>
            <a:off x="2080794" y="5790516"/>
            <a:ext cx="2597031" cy="460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raise your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voicebox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3102 L -0.00105 -0.12083 " pathEditMode="relative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C87182A-4518-708E-768C-0FA9232EE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275127" cy="6858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371DA2E-3D1E-3BBF-A4E6-4A99110630B3}"/>
              </a:ext>
            </a:extLst>
          </p:cNvPr>
          <p:cNvSpPr/>
          <p:nvPr/>
        </p:nvSpPr>
        <p:spPr>
          <a:xfrm>
            <a:off x="699325" y="441860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human nose&#10;&#10;Description automatically generated">
            <a:extLst>
              <a:ext uri="{FF2B5EF4-FFF2-40B4-BE49-F238E27FC236}">
                <a16:creationId xmlns:a16="http://schemas.microsoft.com/office/drawing/2014/main" id="{328537FD-0609-C3C4-1693-493F36AF8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161" y="333271"/>
            <a:ext cx="9000589" cy="662130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D0DA44A-4E63-AD35-1AD2-E808194C927A}"/>
              </a:ext>
            </a:extLst>
          </p:cNvPr>
          <p:cNvSpPr txBox="1">
            <a:spLocks/>
          </p:cNvSpPr>
          <p:nvPr/>
        </p:nvSpPr>
        <p:spPr>
          <a:xfrm>
            <a:off x="2253087" y="4020790"/>
            <a:ext cx="1095908" cy="470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POP!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5A8FDC-188A-731A-FC93-7FFB43477853}"/>
              </a:ext>
            </a:extLst>
          </p:cNvPr>
          <p:cNvSpPr txBox="1">
            <a:spLocks/>
          </p:cNvSpPr>
          <p:nvPr/>
        </p:nvSpPr>
        <p:spPr>
          <a:xfrm>
            <a:off x="4079832" y="978092"/>
            <a:ext cx="4338446" cy="8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(cont’d.)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D7971B-F221-4F4D-66EF-0E6437CE6B51}"/>
              </a:ext>
            </a:extLst>
          </p:cNvPr>
          <p:cNvSpPr txBox="1">
            <a:spLocks/>
          </p:cNvSpPr>
          <p:nvPr/>
        </p:nvSpPr>
        <p:spPr>
          <a:xfrm>
            <a:off x="-595474" y="3042794"/>
            <a:ext cx="4338446" cy="812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3/3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5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32780C-ED25-4C75-A1D0-DD27F2767A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99" t="34067" r="2200" b="203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CDFC91-2CA3-2F15-8DAB-B6F0A3D74499}"/>
              </a:ext>
            </a:extLst>
          </p:cNvPr>
          <p:cNvSpPr/>
          <p:nvPr/>
        </p:nvSpPr>
        <p:spPr>
          <a:xfrm>
            <a:off x="621814" y="549158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3E9F40-6D26-FCCF-E063-8123D448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064" y="987092"/>
            <a:ext cx="9871872" cy="587017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Siyamiyateliot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demonstrates pronunciation for 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'ap'eth'.mp4" descr="p'ap'eth'.mp4">
            <a:hlinkClick r:id="" action="ppaction://media"/>
            <a:extLst>
              <a:ext uri="{FF2B5EF4-FFF2-40B4-BE49-F238E27FC236}">
                <a16:creationId xmlns:a16="http://schemas.microsoft.com/office/drawing/2014/main" id="{B11A8F23-8D62-8972-0233-F30EFDC7AA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1450" y="1808163"/>
            <a:ext cx="6313587" cy="35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E67155F-B44C-86AC-6F31-8369EE922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CDFC91-2CA3-2F15-8DAB-B6F0A3D74499}"/>
              </a:ext>
            </a:extLst>
          </p:cNvPr>
          <p:cNvSpPr/>
          <p:nvPr/>
        </p:nvSpPr>
        <p:spPr>
          <a:xfrm>
            <a:off x="782452" y="536466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3D8C-4AE5-0C0F-3648-191D08ACC130}"/>
              </a:ext>
            </a:extLst>
          </p:cNvPr>
          <p:cNvSpPr txBox="1"/>
          <p:nvPr/>
        </p:nvSpPr>
        <p:spPr>
          <a:xfrm>
            <a:off x="3929450" y="2515642"/>
            <a:ext cx="41024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9600" dirty="0">
                <a:latin typeface="Arial" panose="020B0604020202020204" pitchFamily="34" charset="0"/>
                <a:cs typeface="Arial" panose="020B0604020202020204" pitchFamily="34" charset="0"/>
              </a:rPr>
              <a:t>p’ </a:t>
            </a:r>
            <a:r>
              <a:rPr lang="en-CA" sz="9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≠ p</a:t>
            </a:r>
          </a:p>
          <a:p>
            <a:pPr algn="ctr"/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1E7492-5C59-E8CB-B008-48833D7BF0BB}"/>
              </a:ext>
            </a:extLst>
          </p:cNvPr>
          <p:cNvSpPr txBox="1"/>
          <p:nvPr/>
        </p:nvSpPr>
        <p:spPr>
          <a:xfrm>
            <a:off x="1289223" y="1373682"/>
            <a:ext cx="2566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E43A99-3E60-DD90-F345-F04BBF22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CDFC91-2CA3-2F15-8DAB-B6F0A3D74499}"/>
              </a:ext>
            </a:extLst>
          </p:cNvPr>
          <p:cNvSpPr/>
          <p:nvPr/>
        </p:nvSpPr>
        <p:spPr>
          <a:xfrm>
            <a:off x="782452" y="536466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3E9F40-6D26-FCCF-E063-8123D448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555" y="1089217"/>
            <a:ext cx="4131277" cy="58701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p’ 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(example)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3D8C-4AE5-0C0F-3648-191D08ACC130}"/>
              </a:ext>
            </a:extLst>
          </p:cNvPr>
          <p:cNvSpPr txBox="1"/>
          <p:nvPr/>
        </p:nvSpPr>
        <p:spPr>
          <a:xfrm>
            <a:off x="4334562" y="1892469"/>
            <a:ext cx="1943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</a:rPr>
              <a:t>p'</a:t>
            </a:r>
            <a:r>
              <a:rPr lang="en-CA" sz="3200" dirty="0">
                <a:solidFill>
                  <a:srgbClr val="0563C1"/>
                </a:solidFill>
              </a:rPr>
              <a:t>ákw'et</a:t>
            </a:r>
            <a:endParaRPr lang="en-CA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E7A02-A2AC-1CD5-D679-1AFEB341E316}"/>
              </a:ext>
            </a:extLst>
          </p:cNvPr>
          <p:cNvSpPr txBox="1"/>
          <p:nvPr/>
        </p:nvSpPr>
        <p:spPr>
          <a:xfrm>
            <a:off x="6162605" y="1860109"/>
            <a:ext cx="19430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</a:rPr>
              <a:t>p</a:t>
            </a:r>
            <a:r>
              <a:rPr lang="en-CA" sz="3200" dirty="0">
                <a:solidFill>
                  <a:srgbClr val="0563C1"/>
                </a:solidFill>
              </a:rPr>
              <a:t>ákw'et</a:t>
            </a:r>
            <a:r>
              <a:rPr lang="en-CA" sz="3200" dirty="0">
                <a:cs typeface="Arial" panose="020B0604020202020204" pitchFamily="34" charset="0"/>
              </a:rPr>
              <a:t> </a:t>
            </a:r>
            <a:endParaRPr lang="en-US" sz="3200" dirty="0">
              <a:cs typeface="Arial" panose="020B0604020202020204" pitchFamily="34" charset="0"/>
            </a:endParaRPr>
          </a:p>
          <a:p>
            <a:pPr algn="ctr"/>
            <a:r>
              <a:rPr lang="en-CA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E13F7-4392-F398-17B4-705758FF2705}"/>
              </a:ext>
            </a:extLst>
          </p:cNvPr>
          <p:cNvSpPr txBox="1"/>
          <p:nvPr/>
        </p:nvSpPr>
        <p:spPr>
          <a:xfrm>
            <a:off x="1874922" y="4909360"/>
            <a:ext cx="459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https://commons.wikimedia.org/wiki/File:Ojibwa_Indian_man_mending_canoe_by_lake_with_teepees_in_1913-_LCCN90710758_(cropped).jpg</a:t>
            </a:r>
            <a:endParaRPr lang="en-CA" sz="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CA" sz="800" dirty="0">
                <a:solidFill>
                  <a:schemeClr val="bg2">
                    <a:lumMod val="50000"/>
                  </a:schemeClr>
                </a:solidFill>
              </a:rPr>
              <a:t>Miscellaneous Items in High Demand, PPOC, Library of Congress, Public domain, via Wikimedia </a:t>
            </a:r>
            <a:r>
              <a:rPr lang="en-CA" sz="800" dirty="0" err="1">
                <a:solidFill>
                  <a:schemeClr val="bg2">
                    <a:lumMod val="50000"/>
                  </a:schemeClr>
                </a:solidFill>
              </a:rPr>
              <a:t>Commons</a:t>
            </a:r>
            <a:r>
              <a:rPr lang="en-CA" sz="800" dirty="0" err="1">
                <a:solidFill>
                  <a:schemeClr val="bg2">
                    <a:lumMod val="90000"/>
                  </a:schemeClr>
                </a:solidFill>
              </a:rPr>
              <a:t>Commons</a:t>
            </a:r>
            <a:endParaRPr lang="en-US" sz="800" dirty="0">
              <a:solidFill>
                <a:schemeClr val="bg2">
                  <a:lumMod val="9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37E82E-9047-CA48-88AD-4E13FA0BE263}"/>
              </a:ext>
            </a:extLst>
          </p:cNvPr>
          <p:cNvSpPr txBox="1"/>
          <p:nvPr/>
        </p:nvSpPr>
        <p:spPr>
          <a:xfrm>
            <a:off x="6750171" y="4909360"/>
            <a:ext cx="33947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--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D04C57-1C5D-3389-06B4-66DC5781A9DC}"/>
              </a:ext>
            </a:extLst>
          </p:cNvPr>
          <p:cNvCxnSpPr/>
          <p:nvPr/>
        </p:nvCxnSpPr>
        <p:spPr>
          <a:xfrm>
            <a:off x="6358135" y="2477244"/>
            <a:ext cx="0" cy="2432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ABECE53-2657-BD3E-1B91-1E49F4D62CEB}"/>
              </a:ext>
            </a:extLst>
          </p:cNvPr>
          <p:cNvSpPr txBox="1"/>
          <p:nvPr/>
        </p:nvSpPr>
        <p:spPr>
          <a:xfrm>
            <a:off x="6438611" y="4893764"/>
            <a:ext cx="3490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solidFill>
                  <a:schemeClr val="bg2">
                    <a:lumMod val="50000"/>
                  </a:schemeClr>
                </a:solidFill>
                <a:hlinkClick r:id="rId5"/>
              </a:rPr>
              <a:t>https://commons.wikimedia.org/wiki/File:FMIB_38902_Manner_of_%27Stringing%27_Certain_Varieties_of_Fish_for_Smoking_at_Washington,_D_C.jpeg</a:t>
            </a:r>
            <a:endParaRPr lang="en-CA" sz="8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CA" sz="800" dirty="0">
                <a:solidFill>
                  <a:schemeClr val="bg2">
                    <a:lumMod val="50000"/>
                  </a:schemeClr>
                </a:solidFill>
              </a:rPr>
              <a:t>- [[</a:t>
            </a:r>
            <a:r>
              <a:rPr lang="en-CA" sz="800" dirty="0" err="1">
                <a:solidFill>
                  <a:schemeClr val="bg2">
                    <a:lumMod val="50000"/>
                  </a:schemeClr>
                </a:solidFill>
              </a:rPr>
              <a:t>File:FMIB</a:t>
            </a:r>
            <a:r>
              <a:rPr lang="en-CA" sz="800" dirty="0">
                <a:solidFill>
                  <a:schemeClr val="bg2">
                    <a:lumMod val="50000"/>
                  </a:schemeClr>
                </a:solidFill>
              </a:rPr>
              <a:t> 38902 Manner of 'Stringing' Certain Varieties of Fish for Smoking at Washington, D </a:t>
            </a:r>
            <a:r>
              <a:rPr lang="en-CA" sz="800" dirty="0" err="1">
                <a:solidFill>
                  <a:schemeClr val="bg2">
                    <a:lumMod val="50000"/>
                  </a:schemeClr>
                </a:solidFill>
              </a:rPr>
              <a:t>C.jpeg|FMIB</a:t>
            </a:r>
            <a:r>
              <a:rPr lang="en-CA" sz="800" dirty="0">
                <a:solidFill>
                  <a:schemeClr val="bg2">
                    <a:lumMod val="50000"/>
                  </a:schemeClr>
                </a:solidFill>
              </a:rPr>
              <a:t> 38902 Manner of 'Stringing' Certain Varieties of Fish for Smoking at Washington, D C]]</a:t>
            </a:r>
            <a:endParaRPr lang="en-US" sz="800" dirty="0">
              <a:solidFill>
                <a:schemeClr val="bg2">
                  <a:lumMod val="9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 descr="A person cutting a boat&#10;&#10;Description automatically generated">
            <a:extLst>
              <a:ext uri="{FF2B5EF4-FFF2-40B4-BE49-F238E27FC236}">
                <a16:creationId xmlns:a16="http://schemas.microsoft.com/office/drawing/2014/main" id="{CDFD2BA4-8CF0-4B9F-483B-DFEAAAE8A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922" y="2498770"/>
            <a:ext cx="4322266" cy="2389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E8F017-4FB7-E32E-5FCB-F840AE3DF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75" y="2455719"/>
            <a:ext cx="3459009" cy="243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6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grey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32780C-ED25-4C75-A1D0-DD27F27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9" t="34067" r="2200" b="203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CDFC91-2CA3-2F15-8DAB-B6F0A3D74499}"/>
              </a:ext>
            </a:extLst>
          </p:cNvPr>
          <p:cNvSpPr/>
          <p:nvPr/>
        </p:nvSpPr>
        <p:spPr>
          <a:xfrm>
            <a:off x="621814" y="549158"/>
            <a:ext cx="10627096" cy="5785065"/>
          </a:xfrm>
          <a:prstGeom prst="rect">
            <a:avLst/>
          </a:prstGeom>
          <a:solidFill>
            <a:schemeClr val="accent1">
              <a:alpha val="3324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3E9F40-6D26-FCCF-E063-8123D4484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556" y="1089217"/>
            <a:ext cx="4864444" cy="58701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Summarizing 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CDB129-F38C-0E8E-3909-A6A66AD9F855}"/>
              </a:ext>
            </a:extLst>
          </p:cNvPr>
          <p:cNvSpPr txBox="1">
            <a:spLocks/>
          </p:cNvSpPr>
          <p:nvPr/>
        </p:nvSpPr>
        <p:spPr>
          <a:xfrm>
            <a:off x="1416793" y="2285899"/>
            <a:ext cx="6490272" cy="58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SIMILAR TO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that: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7A1F17-DAA1-FE24-3317-ED9D791300EF}"/>
              </a:ext>
            </a:extLst>
          </p:cNvPr>
          <p:cNvSpPr txBox="1">
            <a:spLocks/>
          </p:cNvSpPr>
          <p:nvPr/>
        </p:nvSpPr>
        <p:spPr>
          <a:xfrm>
            <a:off x="1730288" y="2939475"/>
            <a:ext cx="3578246" cy="58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Both have short stop at both lips.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6CF770-CC3C-46DA-C280-2DAFDD97AFBE}"/>
              </a:ext>
            </a:extLst>
          </p:cNvPr>
          <p:cNvSpPr txBox="1">
            <a:spLocks/>
          </p:cNvSpPr>
          <p:nvPr/>
        </p:nvSpPr>
        <p:spPr>
          <a:xfrm>
            <a:off x="5996715" y="2262738"/>
            <a:ext cx="5410658" cy="587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DIFFERENT from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that: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E33D12A-EB07-DF78-1453-9FA0E323B193}"/>
              </a:ext>
            </a:extLst>
          </p:cNvPr>
          <p:cNvSpPr txBox="1">
            <a:spLocks/>
          </p:cNvSpPr>
          <p:nvPr/>
        </p:nvSpPr>
        <p:spPr>
          <a:xfrm>
            <a:off x="5942114" y="2850238"/>
            <a:ext cx="5208825" cy="22039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‘popped’ (‘ejective’) version is much more complex. You have to:</a:t>
            </a:r>
          </a:p>
          <a:p>
            <a:pPr algn="l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Close at the lips AND in the throat.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Raise your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voicebox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slightly to pressurize the air trapped in your mouth.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Let the air come out with a ‘pop’!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9EE097-8A89-5A07-84C8-665CE5C6C960}"/>
              </a:ext>
            </a:extLst>
          </p:cNvPr>
          <p:cNvCxnSpPr/>
          <p:nvPr/>
        </p:nvCxnSpPr>
        <p:spPr>
          <a:xfrm>
            <a:off x="5552388" y="2441542"/>
            <a:ext cx="0" cy="2432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27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4244</TotalTime>
  <Words>949</Words>
  <Application>Microsoft Macintosh PowerPoint</Application>
  <PresentationFormat>Widescreen</PresentationFormat>
  <Paragraphs>64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p’ the ‘popped’ (ejective) p</vt:lpstr>
      <vt:lpstr>p  plain stop</vt:lpstr>
      <vt:lpstr>PowerPoint Presentation</vt:lpstr>
      <vt:lpstr>PowerPoint Presentation</vt:lpstr>
      <vt:lpstr>PowerPoint Presentation</vt:lpstr>
      <vt:lpstr>Elder Siyamiyateliot demonstrates pronunciation for p’</vt:lpstr>
      <vt:lpstr>PowerPoint Presentation</vt:lpstr>
      <vt:lpstr>p vs. p’ (example)</vt:lpstr>
      <vt:lpstr>Summarizing p vs. p’</vt:lpstr>
      <vt:lpstr>Side note  p’ in other languages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 the hissy l</dc:title>
  <dc:creator>Strang Burton</dc:creator>
  <cp:lastModifiedBy>Sonja Thoma</cp:lastModifiedBy>
  <cp:revision>31</cp:revision>
  <dcterms:created xsi:type="dcterms:W3CDTF">2023-09-13T15:52:53Z</dcterms:created>
  <dcterms:modified xsi:type="dcterms:W3CDTF">2024-03-14T03:21:06Z</dcterms:modified>
</cp:coreProperties>
</file>