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9" r:id="rId4"/>
    <p:sldId id="267" r:id="rId5"/>
    <p:sldId id="261" r:id="rId6"/>
    <p:sldId id="264"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9"/>
    <p:restoredTop sz="85469"/>
  </p:normalViewPr>
  <p:slideViewPr>
    <p:cSldViewPr snapToGrid="0">
      <p:cViewPr varScale="1">
        <p:scale>
          <a:sx n="98" d="100"/>
          <a:sy n="98" d="100"/>
        </p:scale>
        <p:origin x="1104" y="192"/>
      </p:cViewPr>
      <p:guideLst>
        <p:guide orient="horz" pos="346"/>
        <p:guide pos="86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0DB86-D922-9D47-99FB-CBA0BC460EB8}" type="datetimeFigureOut">
              <a:rPr lang="en-US" smtClean="0"/>
              <a:t>3/13/24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AC4CF-0F35-8B4C-8DCB-2163EA834343}" type="slidenum">
              <a:rPr lang="en-US" smtClean="0"/>
              <a:t>‹#›</a:t>
            </a:fld>
            <a:endParaRPr lang="en-US"/>
          </a:p>
        </p:txBody>
      </p:sp>
    </p:spTree>
    <p:extLst>
      <p:ext uri="{BB962C8B-B14F-4D97-AF65-F5344CB8AC3E}">
        <p14:creationId xmlns:p14="http://schemas.microsoft.com/office/powerpoint/2010/main" val="85132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will help you to learn to make and describe the </a:t>
            </a:r>
            <a:r>
              <a:rPr lang="en-US" dirty="0" err="1"/>
              <a:t>Halq’emeylem</a:t>
            </a:r>
            <a:r>
              <a:rPr lang="en-US" dirty="0"/>
              <a:t> glottal stop sound, which is like a catch in the throat. </a:t>
            </a:r>
          </a:p>
        </p:txBody>
      </p:sp>
      <p:sp>
        <p:nvSpPr>
          <p:cNvPr id="4" name="Slide Number Placeholder 3"/>
          <p:cNvSpPr>
            <a:spLocks noGrp="1"/>
          </p:cNvSpPr>
          <p:nvPr>
            <p:ph type="sldNum" sz="quarter" idx="5"/>
          </p:nvPr>
        </p:nvSpPr>
        <p:spPr/>
        <p:txBody>
          <a:bodyPr/>
          <a:lstStyle/>
          <a:p>
            <a:fld id="{CF6AC4CF-0F35-8B4C-8DCB-2163EA834343}" type="slidenum">
              <a:rPr lang="en-US" smtClean="0"/>
              <a:t>1</a:t>
            </a:fld>
            <a:endParaRPr lang="en-US"/>
          </a:p>
        </p:txBody>
      </p:sp>
    </p:spTree>
    <p:extLst>
      <p:ext uri="{BB962C8B-B14F-4D97-AF65-F5344CB8AC3E}">
        <p14:creationId xmlns:p14="http://schemas.microsoft.com/office/powerpoint/2010/main" val="4627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glottal stop consonant is a sound where you stop the air briefly in your throat, and then release it. This sound is not written in English, but if you say the word uh oh you will actually automatically produce it twice, before each vowel. Try saying uh oh, and feel the catch in your throat when you do—that is a glottal stop sound.</a:t>
            </a:r>
          </a:p>
        </p:txBody>
      </p:sp>
      <p:sp>
        <p:nvSpPr>
          <p:cNvPr id="4" name="Slide Number Placeholder 3"/>
          <p:cNvSpPr>
            <a:spLocks noGrp="1"/>
          </p:cNvSpPr>
          <p:nvPr>
            <p:ph type="sldNum" sz="quarter" idx="5"/>
          </p:nvPr>
        </p:nvSpPr>
        <p:spPr/>
        <p:txBody>
          <a:bodyPr/>
          <a:lstStyle/>
          <a:p>
            <a:fld id="{CF6AC4CF-0F35-8B4C-8DCB-2163EA834343}" type="slidenum">
              <a:rPr lang="en-US" smtClean="0"/>
              <a:t>2</a:t>
            </a:fld>
            <a:endParaRPr lang="en-US"/>
          </a:p>
        </p:txBody>
      </p:sp>
    </p:spTree>
    <p:extLst>
      <p:ext uri="{BB962C8B-B14F-4D97-AF65-F5344CB8AC3E}">
        <p14:creationId xmlns:p14="http://schemas.microsoft.com/office/powerpoint/2010/main" val="367151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English we sometimes automatically produce a glottal stop, as in uh oh, but we never write it because in English the glottal stop is not important for meaning. </a:t>
            </a:r>
          </a:p>
          <a:p>
            <a:endParaRPr lang="en-US" dirty="0"/>
          </a:p>
          <a:p>
            <a:r>
              <a:rPr lang="en-US" dirty="0"/>
              <a:t>But in </a:t>
            </a:r>
            <a:r>
              <a:rPr lang="en-US" dirty="0" err="1"/>
              <a:t>Halq’emeylem</a:t>
            </a:r>
            <a:r>
              <a:rPr lang="en-US" dirty="0"/>
              <a:t> this sound IS written, using the apostrophe for the letter. And in fact you HAVE to write it, because unlike in English in </a:t>
            </a:r>
            <a:r>
              <a:rPr lang="en-US" dirty="0" err="1"/>
              <a:t>Halq’emeylem</a:t>
            </a:r>
            <a:r>
              <a:rPr lang="en-US" dirty="0"/>
              <a:t> just adding of leaving out the glottal stop can totally change the meaning of a word. </a:t>
            </a:r>
          </a:p>
          <a:p>
            <a:endParaRPr lang="en-US" dirty="0"/>
          </a:p>
          <a:p>
            <a:r>
              <a:rPr lang="en-US" dirty="0"/>
              <a:t>For example, compare the words shown here. </a:t>
            </a:r>
            <a:r>
              <a:rPr lang="en-US" dirty="0" err="1"/>
              <a:t>Sikw</a:t>
            </a:r>
            <a:r>
              <a:rPr lang="en-US" dirty="0"/>
              <a:t>’ means ‘to get skinned’. But if you JUST add the glottal stop after the s, written with the apostrophe, then it totally changes the meaning of the word: now it means ‘to get lost’. So the glottal stop is doing a lot of work in changing the meaning, which is why </a:t>
            </a:r>
            <a:r>
              <a:rPr lang="en-US" dirty="0" err="1"/>
              <a:t>Halq’emeylem</a:t>
            </a:r>
            <a:r>
              <a:rPr lang="en-US" dirty="0"/>
              <a:t> needs a letter for it, written with the apostrophe. </a:t>
            </a:r>
          </a:p>
        </p:txBody>
      </p:sp>
      <p:sp>
        <p:nvSpPr>
          <p:cNvPr id="4" name="Slide Number Placeholder 3"/>
          <p:cNvSpPr>
            <a:spLocks noGrp="1"/>
          </p:cNvSpPr>
          <p:nvPr>
            <p:ph type="sldNum" sz="quarter" idx="5"/>
          </p:nvPr>
        </p:nvSpPr>
        <p:spPr/>
        <p:txBody>
          <a:bodyPr/>
          <a:lstStyle/>
          <a:p>
            <a:fld id="{CF6AC4CF-0F35-8B4C-8DCB-2163EA834343}" type="slidenum">
              <a:rPr lang="en-US" smtClean="0"/>
              <a:t>3</a:t>
            </a:fld>
            <a:endParaRPr lang="en-US"/>
          </a:p>
        </p:txBody>
      </p:sp>
    </p:spTree>
    <p:extLst>
      <p:ext uri="{BB962C8B-B14F-4D97-AF65-F5344CB8AC3E}">
        <p14:creationId xmlns:p14="http://schemas.microsoft.com/office/powerpoint/2010/main" val="225616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more examples of the glottal stop sound as pronounced by the Elders…</a:t>
            </a:r>
            <a:r>
              <a:rPr lang="en-US" dirty="0" err="1"/>
              <a:t>s’umet</a:t>
            </a:r>
            <a:r>
              <a:rPr lang="en-US" dirty="0"/>
              <a:t> means ‘lazy’, and I’I means ‘cute’.</a:t>
            </a:r>
          </a:p>
        </p:txBody>
      </p:sp>
      <p:sp>
        <p:nvSpPr>
          <p:cNvPr id="4" name="Slide Number Placeholder 3"/>
          <p:cNvSpPr>
            <a:spLocks noGrp="1"/>
          </p:cNvSpPr>
          <p:nvPr>
            <p:ph type="sldNum" sz="quarter" idx="5"/>
          </p:nvPr>
        </p:nvSpPr>
        <p:spPr/>
        <p:txBody>
          <a:bodyPr/>
          <a:lstStyle/>
          <a:p>
            <a:fld id="{CF6AC4CF-0F35-8B4C-8DCB-2163EA834343}" type="slidenum">
              <a:rPr lang="en-US" smtClean="0"/>
              <a:t>4</a:t>
            </a:fld>
            <a:endParaRPr lang="en-US"/>
          </a:p>
        </p:txBody>
      </p:sp>
    </p:spTree>
    <p:extLst>
      <p:ext uri="{BB962C8B-B14F-4D97-AF65-F5344CB8AC3E}">
        <p14:creationId xmlns:p14="http://schemas.microsoft.com/office/powerpoint/2010/main" val="315174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you see the apostrophe after the letter /p/, the pronunciation is more complicated. There IS a glottal stop in these sounds, too, but there is also some other stuff going on that makes the air come out with a ‘pop’.</a:t>
            </a:r>
          </a:p>
          <a:p>
            <a:endParaRPr lang="en-CA" dirty="0"/>
          </a:p>
          <a:p>
            <a:r>
              <a:rPr lang="en-CA" dirty="0"/>
              <a:t>These popped sounds are called ‘ejectives’, and for now we’ll set them aside and come back in a later video.</a:t>
            </a:r>
          </a:p>
          <a:p>
            <a:endParaRPr lang="en-CA" dirty="0"/>
          </a:p>
          <a:p>
            <a:r>
              <a:rPr lang="en-CA" dirty="0"/>
              <a:t>Any time you see the apostrophe after another stop (p, t,, k, or q), just be aware that there will be a pop, and we’ll explain in another video how to make that.</a:t>
            </a:r>
          </a:p>
        </p:txBody>
      </p:sp>
      <p:sp>
        <p:nvSpPr>
          <p:cNvPr id="4" name="Slide Number Placeholder 3"/>
          <p:cNvSpPr>
            <a:spLocks noGrp="1"/>
          </p:cNvSpPr>
          <p:nvPr>
            <p:ph type="sldNum" sz="quarter" idx="5"/>
          </p:nvPr>
        </p:nvSpPr>
        <p:spPr/>
        <p:txBody>
          <a:bodyPr/>
          <a:lstStyle/>
          <a:p>
            <a:fld id="{CF6AC4CF-0F35-8B4C-8DCB-2163EA834343}" type="slidenum">
              <a:rPr lang="en-US" smtClean="0"/>
              <a:t>5</a:t>
            </a:fld>
            <a:endParaRPr lang="en-US"/>
          </a:p>
        </p:txBody>
      </p:sp>
    </p:spTree>
    <p:extLst>
      <p:ext uri="{BB962C8B-B14F-4D97-AF65-F5344CB8AC3E}">
        <p14:creationId xmlns:p14="http://schemas.microsoft.com/office/powerpoint/2010/main" val="58754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just read the text, expand a bit, as you run through the fades]</a:t>
            </a:r>
          </a:p>
        </p:txBody>
      </p:sp>
      <p:sp>
        <p:nvSpPr>
          <p:cNvPr id="4" name="Slide Number Placeholder 3"/>
          <p:cNvSpPr>
            <a:spLocks noGrp="1"/>
          </p:cNvSpPr>
          <p:nvPr>
            <p:ph type="sldNum" sz="quarter" idx="5"/>
          </p:nvPr>
        </p:nvSpPr>
        <p:spPr/>
        <p:txBody>
          <a:bodyPr/>
          <a:lstStyle/>
          <a:p>
            <a:fld id="{CF6AC4CF-0F35-8B4C-8DCB-2163EA834343}" type="slidenum">
              <a:rPr lang="en-US" smtClean="0"/>
              <a:t>6</a:t>
            </a:fld>
            <a:endParaRPr lang="en-US"/>
          </a:p>
        </p:txBody>
      </p:sp>
    </p:spTree>
    <p:extLst>
      <p:ext uri="{BB962C8B-B14F-4D97-AF65-F5344CB8AC3E}">
        <p14:creationId xmlns:p14="http://schemas.microsoft.com/office/powerpoint/2010/main" val="368715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end this video with a side note about this same sound in other languages.</a:t>
            </a:r>
          </a:p>
          <a:p>
            <a:endParaRPr lang="en-CA" dirty="0"/>
          </a:p>
          <a:p>
            <a:r>
              <a:rPr lang="en-CA" dirty="0"/>
              <a:t>The glottal stop occurs as a significant sound in MANY of the world’s languages, including all of the other languages in the Salish family.</a:t>
            </a:r>
            <a:endParaRPr lang="en-CA" sz="1200" dirty="0">
              <a:latin typeface="Arial" panose="020B0604020202020204" pitchFamily="34" charset="0"/>
              <a:cs typeface="Arial" panose="020B0604020202020204" pitchFamily="34" charset="0"/>
            </a:endParaRPr>
          </a:p>
          <a:p>
            <a:endParaRPr lang="en-CA" sz="1200" b="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In </a:t>
            </a:r>
            <a:r>
              <a:rPr lang="en-CA" sz="1200" b="0" dirty="0" err="1">
                <a:latin typeface="Arial" panose="020B0604020202020204" pitchFamily="34" charset="0"/>
                <a:cs typeface="Arial" panose="020B0604020202020204" pitchFamily="34" charset="0"/>
              </a:rPr>
              <a:t>Hul’q’umi’num</a:t>
            </a:r>
            <a:r>
              <a:rPr lang="en-CA" sz="1200" b="0" dirty="0">
                <a:latin typeface="Arial" panose="020B0604020202020204" pitchFamily="34" charset="0"/>
                <a:cs typeface="Arial" panose="020B0604020202020204" pitchFamily="34" charset="0"/>
              </a:rPr>
              <a:t>’ and many other languages it is written with the apostrophe, as in </a:t>
            </a:r>
            <a:r>
              <a:rPr lang="en-CA" sz="1200" b="0" dirty="0" err="1">
                <a:latin typeface="Arial" panose="020B0604020202020204" pitchFamily="34" charset="0"/>
                <a:cs typeface="Arial" panose="020B0604020202020204" pitchFamily="34" charset="0"/>
              </a:rPr>
              <a:t>Halq’emeylem</a:t>
            </a:r>
            <a:r>
              <a:rPr lang="en-CA" sz="1200" b="0"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In </a:t>
            </a:r>
            <a:r>
              <a:rPr lang="en-CA" sz="1200" b="0" dirty="0" err="1">
                <a:latin typeface="Arial" panose="020B0604020202020204" pitchFamily="34" charset="0"/>
                <a:cs typeface="Arial" panose="020B0604020202020204" pitchFamily="34" charset="0"/>
              </a:rPr>
              <a:t>hən̓q̓əmin̓əm</a:t>
            </a:r>
            <a:r>
              <a:rPr lang="en-CA" sz="1200" b="0" dirty="0">
                <a:latin typeface="Arial" panose="020B0604020202020204" pitchFamily="34" charset="0"/>
                <a:cs typeface="Arial" panose="020B0604020202020204" pitchFamily="34" charset="0"/>
              </a:rPr>
              <a:t> the same sound is written a question mark, but without the dot. </a:t>
            </a:r>
          </a:p>
          <a:p>
            <a:endParaRPr lang="en-CA" sz="1200" b="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And in the Squamish language this same sound is written with the number 7.</a:t>
            </a:r>
          </a:p>
          <a:p>
            <a:endParaRPr lang="en-CA" sz="1200" b="0" dirty="0">
              <a:latin typeface="Arial" panose="020B0604020202020204" pitchFamily="34" charset="0"/>
              <a:cs typeface="Arial" panose="020B0604020202020204" pitchFamily="34" charset="0"/>
            </a:endParaRPr>
          </a:p>
          <a:p>
            <a:r>
              <a:rPr lang="en-CA" sz="1200" b="0" dirty="0">
                <a:latin typeface="Arial" panose="020B0604020202020204" pitchFamily="34" charset="0"/>
                <a:cs typeface="Arial" panose="020B0604020202020204" pitchFamily="34" charset="0"/>
              </a:rPr>
              <a:t>The linguistic IPA symbol is also the question mark without the dot, as the </a:t>
            </a:r>
            <a:r>
              <a:rPr lang="en-CA" sz="1200" b="1" dirty="0" err="1">
                <a:latin typeface="Arial" panose="020B0604020202020204" pitchFamily="34" charset="0"/>
                <a:cs typeface="Arial" panose="020B0604020202020204" pitchFamily="34" charset="0"/>
              </a:rPr>
              <a:t>hən̓q̓əmin̓əm</a:t>
            </a:r>
            <a:r>
              <a:rPr lang="en-CA" sz="1200" b="1" dirty="0">
                <a:latin typeface="Arial" panose="020B0604020202020204" pitchFamily="34" charset="0"/>
                <a:cs typeface="Arial" panose="020B0604020202020204" pitchFamily="34" charset="0"/>
              </a:rPr>
              <a:t> system is quite close to the IPA.</a:t>
            </a:r>
            <a:endParaRPr lang="en-US" b="0" dirty="0"/>
          </a:p>
        </p:txBody>
      </p:sp>
      <p:sp>
        <p:nvSpPr>
          <p:cNvPr id="4" name="Slide Number Placeholder 3"/>
          <p:cNvSpPr>
            <a:spLocks noGrp="1"/>
          </p:cNvSpPr>
          <p:nvPr>
            <p:ph type="sldNum" sz="quarter" idx="5"/>
          </p:nvPr>
        </p:nvSpPr>
        <p:spPr/>
        <p:txBody>
          <a:bodyPr/>
          <a:lstStyle/>
          <a:p>
            <a:fld id="{CF6AC4CF-0F35-8B4C-8DCB-2163EA834343}" type="slidenum">
              <a:rPr lang="en-US" smtClean="0"/>
              <a:t>7</a:t>
            </a:fld>
            <a:endParaRPr lang="en-US"/>
          </a:p>
        </p:txBody>
      </p:sp>
    </p:spTree>
    <p:extLst>
      <p:ext uri="{BB962C8B-B14F-4D97-AF65-F5344CB8AC3E}">
        <p14:creationId xmlns:p14="http://schemas.microsoft.com/office/powerpoint/2010/main" val="28623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BB8E-BCDA-BED1-1FA0-C6C890EAA8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54BB79-245D-D692-E029-B611179F2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BACCDA-A0EB-A4BF-1B31-6913B68AD50A}"/>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5" name="Footer Placeholder 4">
            <a:extLst>
              <a:ext uri="{FF2B5EF4-FFF2-40B4-BE49-F238E27FC236}">
                <a16:creationId xmlns:a16="http://schemas.microsoft.com/office/drawing/2014/main" id="{E346D36B-02D5-E2E0-D810-C873849B5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5403F-40B9-0D09-7BF5-EB98E923594F}"/>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75920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7272-C3A1-FF96-47CC-C00AB55DC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92D39-5552-803D-79BB-F2198E273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60013-3616-9F7A-1C98-8B433FA3BAE4}"/>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5" name="Footer Placeholder 4">
            <a:extLst>
              <a:ext uri="{FF2B5EF4-FFF2-40B4-BE49-F238E27FC236}">
                <a16:creationId xmlns:a16="http://schemas.microsoft.com/office/drawing/2014/main" id="{D830B585-EBB3-671C-6136-9D69BC6D4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FC126-E066-7455-E1A1-28F5450A5FB1}"/>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7105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EBF42-839C-C24B-E21E-ABE28CA9BB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040DAC-08FA-8861-4E43-C3F6D9501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430AB-3976-15C2-D46D-27475679BC1F}"/>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5" name="Footer Placeholder 4">
            <a:extLst>
              <a:ext uri="{FF2B5EF4-FFF2-40B4-BE49-F238E27FC236}">
                <a16:creationId xmlns:a16="http://schemas.microsoft.com/office/drawing/2014/main" id="{BEF2E96F-BDE3-D76C-6853-2658672EE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C404A-D0EF-7B27-5815-78BA2F7D697F}"/>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47686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62B4-513A-1A02-DF92-06C12055B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28407-AF5C-5F74-12ED-1F33678C31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42F10-C9DB-73E9-17FF-B176E58E3640}"/>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5" name="Footer Placeholder 4">
            <a:extLst>
              <a:ext uri="{FF2B5EF4-FFF2-40B4-BE49-F238E27FC236}">
                <a16:creationId xmlns:a16="http://schemas.microsoft.com/office/drawing/2014/main" id="{7B5E1381-69AB-69AE-7F85-D6407407B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5967B-E800-5583-1292-8EA7DBC7E730}"/>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37645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6458-2282-1F91-BBCB-DCF3D8F83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A263A-C012-3773-CBB7-6A1A1C9BB2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2F2DA-17E5-E0FA-F619-C498DFA039E9}"/>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5" name="Footer Placeholder 4">
            <a:extLst>
              <a:ext uri="{FF2B5EF4-FFF2-40B4-BE49-F238E27FC236}">
                <a16:creationId xmlns:a16="http://schemas.microsoft.com/office/drawing/2014/main" id="{69BB2F5C-7D31-622C-CDF4-112423D5C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4A4AB-59F4-51CB-F50A-C7697237DFF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96502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7957-5271-89D6-FB6D-65EA918E4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A30DA-FEF1-FFDB-206E-BEB4E727C0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2433A8-033E-A837-1F08-E4F0ED1684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BF5E9-0152-7262-9D96-707E1465875A}"/>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6" name="Footer Placeholder 5">
            <a:extLst>
              <a:ext uri="{FF2B5EF4-FFF2-40B4-BE49-F238E27FC236}">
                <a16:creationId xmlns:a16="http://schemas.microsoft.com/office/drawing/2014/main" id="{CFD3DEB0-9DC8-EC6A-296B-5B4FFC345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CEAEC-14B4-1447-E3C7-891647C3E3C7}"/>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352809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C2BD-AB2F-CD4C-1F22-B8B1D666B1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A40C4-F179-E3D6-CD21-27D5A5A390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B54DC9-8092-1218-B91C-7B0971C56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9BB27-AE98-F246-8A7E-90C9B786E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A1E41-BDBC-9154-8A05-A27A3966B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F86A7-A2FE-F965-179D-5EB7C3758C86}"/>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8" name="Footer Placeholder 7">
            <a:extLst>
              <a:ext uri="{FF2B5EF4-FFF2-40B4-BE49-F238E27FC236}">
                <a16:creationId xmlns:a16="http://schemas.microsoft.com/office/drawing/2014/main" id="{FC719AA9-487F-26B4-B575-A5B867B7D9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11211-7E2B-4AA6-D2DE-500372410D07}"/>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98578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6FCB-DD9C-6A05-E4C6-EFF63CC3C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A47C2C-B127-A5A9-BF92-A6C266B8EDA0}"/>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4" name="Footer Placeholder 3">
            <a:extLst>
              <a:ext uri="{FF2B5EF4-FFF2-40B4-BE49-F238E27FC236}">
                <a16:creationId xmlns:a16="http://schemas.microsoft.com/office/drawing/2014/main" id="{7EB1D232-4E4D-3709-BDD9-935FF6E2EE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C1C8D9-AB55-EF01-A722-2A4486082418}"/>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19935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A08D7-EE78-A004-D5BA-4B7D5FE7ED66}"/>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3" name="Footer Placeholder 2">
            <a:extLst>
              <a:ext uri="{FF2B5EF4-FFF2-40B4-BE49-F238E27FC236}">
                <a16:creationId xmlns:a16="http://schemas.microsoft.com/office/drawing/2014/main" id="{FDD4F5B7-6E9A-2EAB-0D35-3B9B336FE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C9CC85-FE39-071B-63D7-E8269B5799D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53386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B194-CADF-C112-3F8F-339BCCA259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323919-E169-3A7A-66EE-65579FFD7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CB0770-ED29-7523-8284-870C950E5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53521-7BC5-8CAB-5465-C0E05240800D}"/>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6" name="Footer Placeholder 5">
            <a:extLst>
              <a:ext uri="{FF2B5EF4-FFF2-40B4-BE49-F238E27FC236}">
                <a16:creationId xmlns:a16="http://schemas.microsoft.com/office/drawing/2014/main" id="{09725845-EEDA-6404-0B3C-8E2698D89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2E26A-BE4E-9780-3089-09EA94654D71}"/>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213111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7548-9756-E696-86F9-1E6065265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B086E-B375-DAFD-63BC-1B0C1C629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DEDDC1-5901-46E1-CC52-CA0D0DE39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CE264-5074-1A5F-47FA-6734E4DDB647}"/>
              </a:ext>
            </a:extLst>
          </p:cNvPr>
          <p:cNvSpPr>
            <a:spLocks noGrp="1"/>
          </p:cNvSpPr>
          <p:nvPr>
            <p:ph type="dt" sz="half" idx="10"/>
          </p:nvPr>
        </p:nvSpPr>
        <p:spPr/>
        <p:txBody>
          <a:bodyPr/>
          <a:lstStyle/>
          <a:p>
            <a:fld id="{424154B3-3DBE-3549-A2E9-80C97A081BCD}" type="datetimeFigureOut">
              <a:rPr lang="en-US" smtClean="0"/>
              <a:t>3/13/24</a:t>
            </a:fld>
            <a:endParaRPr lang="en-US"/>
          </a:p>
        </p:txBody>
      </p:sp>
      <p:sp>
        <p:nvSpPr>
          <p:cNvPr id="6" name="Footer Placeholder 5">
            <a:extLst>
              <a:ext uri="{FF2B5EF4-FFF2-40B4-BE49-F238E27FC236}">
                <a16:creationId xmlns:a16="http://schemas.microsoft.com/office/drawing/2014/main" id="{D0D88274-213B-0B2A-A011-4AB3D19C9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FC844-56DD-82EA-07E4-D01EED2A4562}"/>
              </a:ext>
            </a:extLst>
          </p:cNvPr>
          <p:cNvSpPr>
            <a:spLocks noGrp="1"/>
          </p:cNvSpPr>
          <p:nvPr>
            <p:ph type="sldNum" sz="quarter" idx="12"/>
          </p:nvPr>
        </p:nvSpPr>
        <p:spPr/>
        <p:txBody>
          <a:bodyPr/>
          <a:lstStyle/>
          <a:p>
            <a:fld id="{7D7B2C2C-011C-D045-BBF6-4575C6F8AB26}" type="slidenum">
              <a:rPr lang="en-US" smtClean="0"/>
              <a:t>‹#›</a:t>
            </a:fld>
            <a:endParaRPr lang="en-US"/>
          </a:p>
        </p:txBody>
      </p:sp>
    </p:spTree>
    <p:extLst>
      <p:ext uri="{BB962C8B-B14F-4D97-AF65-F5344CB8AC3E}">
        <p14:creationId xmlns:p14="http://schemas.microsoft.com/office/powerpoint/2010/main" val="120914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B0B829-5A7B-BDDA-B3C1-E90C75373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0AF5A-2B91-130A-97D2-8183193AD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0FFE2-8F9A-9A61-FC39-E361731904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154B3-3DBE-3549-A2E9-80C97A081BCD}" type="datetimeFigureOut">
              <a:rPr lang="en-US" smtClean="0"/>
              <a:t>3/13/24</a:t>
            </a:fld>
            <a:endParaRPr lang="en-US"/>
          </a:p>
        </p:txBody>
      </p:sp>
      <p:sp>
        <p:nvSpPr>
          <p:cNvPr id="5" name="Footer Placeholder 4">
            <a:extLst>
              <a:ext uri="{FF2B5EF4-FFF2-40B4-BE49-F238E27FC236}">
                <a16:creationId xmlns:a16="http://schemas.microsoft.com/office/drawing/2014/main" id="{1DC0FFE8-21B0-9E51-DA4F-09B1878D1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A3623-F9CD-5786-7309-DF1626E6C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B2C2C-011C-D045-BBF6-4575C6F8AB26}" type="slidenum">
              <a:rPr lang="en-US" smtClean="0"/>
              <a:t>‹#›</a:t>
            </a:fld>
            <a:endParaRPr lang="en-US"/>
          </a:p>
        </p:txBody>
      </p:sp>
    </p:spTree>
    <p:extLst>
      <p:ext uri="{BB962C8B-B14F-4D97-AF65-F5344CB8AC3E}">
        <p14:creationId xmlns:p14="http://schemas.microsoft.com/office/powerpoint/2010/main" val="157912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CDFC91-2CA3-2F15-8DAB-B6F0A3D74499}"/>
              </a:ext>
            </a:extLst>
          </p:cNvPr>
          <p:cNvSpPr/>
          <p:nvPr/>
        </p:nvSpPr>
        <p:spPr>
          <a:xfrm>
            <a:off x="2963916" y="957010"/>
            <a:ext cx="6264166" cy="3605048"/>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4DCA5-5487-452A-8A64-25FBE71D522B}"/>
              </a:ext>
            </a:extLst>
          </p:cNvPr>
          <p:cNvSpPr>
            <a:spLocks noGrp="1"/>
          </p:cNvSpPr>
          <p:nvPr>
            <p:ph type="ctrTitle"/>
          </p:nvPr>
        </p:nvSpPr>
        <p:spPr>
          <a:xfrm>
            <a:off x="1523999" y="1245715"/>
            <a:ext cx="9144000" cy="2411669"/>
          </a:xfrm>
          <a:effectLst>
            <a:outerShdw blurRad="50800" dist="38100" dir="2700000" algn="tl" rotWithShape="0">
              <a:prstClr val="black">
                <a:alpha val="40000"/>
              </a:prstClr>
            </a:outerShdw>
          </a:effectLst>
        </p:spPr>
        <p:txBody>
          <a:bodyPr/>
          <a:lstStyle/>
          <a:p>
            <a:r>
              <a:rPr lang="en-US" sz="9600" b="1"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the ‘glottal stop’ (catch in the throat)</a:t>
            </a:r>
          </a:p>
        </p:txBody>
      </p:sp>
    </p:spTree>
    <p:extLst>
      <p:ext uri="{BB962C8B-B14F-4D97-AF65-F5344CB8AC3E}">
        <p14:creationId xmlns:p14="http://schemas.microsoft.com/office/powerpoint/2010/main" val="7894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grey background with a black square&#10;&#10;Description automatically generated with medium confidence">
            <a:extLst>
              <a:ext uri="{FF2B5EF4-FFF2-40B4-BE49-F238E27FC236}">
                <a16:creationId xmlns:a16="http://schemas.microsoft.com/office/drawing/2014/main" id="{DC87182A-4518-708E-768C-0FA9232EE63C}"/>
              </a:ext>
            </a:extLst>
          </p:cNvPr>
          <p:cNvPicPr>
            <a:picLocks noChangeAspect="1"/>
          </p:cNvPicPr>
          <p:nvPr/>
        </p:nvPicPr>
        <p:blipFill rotWithShape="1">
          <a:blip r:embed="rId3"/>
          <a:srcRect l="23799" t="34067" r="2200" b="20339"/>
          <a:stretch/>
        </p:blipFill>
        <p:spPr>
          <a:xfrm>
            <a:off x="0" y="7064"/>
            <a:ext cx="12275127" cy="6858001"/>
          </a:xfrm>
          <a:prstGeom prst="rect">
            <a:avLst/>
          </a:prstGeom>
        </p:spPr>
      </p:pic>
      <p:sp>
        <p:nvSpPr>
          <p:cNvPr id="17" name="Rectangle 16">
            <a:extLst>
              <a:ext uri="{FF2B5EF4-FFF2-40B4-BE49-F238E27FC236}">
                <a16:creationId xmlns:a16="http://schemas.microsoft.com/office/drawing/2014/main" id="{1B0FB849-031E-8825-98C1-0D83FAB43ED8}"/>
              </a:ext>
            </a:extLst>
          </p:cNvPr>
          <p:cNvSpPr/>
          <p:nvPr/>
        </p:nvSpPr>
        <p:spPr>
          <a:xfrm>
            <a:off x="580572" y="549276"/>
            <a:ext cx="10627096" cy="6315790"/>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B5873DA-94B1-6C6B-11EA-089972AFD219}"/>
              </a:ext>
            </a:extLst>
          </p:cNvPr>
          <p:cNvSpPr txBox="1">
            <a:spLocks/>
          </p:cNvSpPr>
          <p:nvPr/>
        </p:nvSpPr>
        <p:spPr>
          <a:xfrm>
            <a:off x="5824495" y="3449782"/>
            <a:ext cx="4059232" cy="665723"/>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Stop air briefly in throat, as in English </a:t>
            </a:r>
            <a:r>
              <a:rPr lang="en-US" sz="2400" i="1" dirty="0">
                <a:latin typeface="Arial" panose="020B0604020202020204" pitchFamily="34" charset="0"/>
                <a:cs typeface="Arial" panose="020B0604020202020204" pitchFamily="34" charset="0"/>
              </a:rPr>
              <a:t>uh oh</a:t>
            </a:r>
          </a:p>
        </p:txBody>
      </p:sp>
      <p:pic>
        <p:nvPicPr>
          <p:cNvPr id="5" name="Picture 4" descr="A diagram of the throat&#10;&#10;Description automatically generated with medium confidence">
            <a:extLst>
              <a:ext uri="{FF2B5EF4-FFF2-40B4-BE49-F238E27FC236}">
                <a16:creationId xmlns:a16="http://schemas.microsoft.com/office/drawing/2014/main" id="{5FC40179-98D6-F2CD-8B9B-389E5B0C2E62}"/>
              </a:ext>
            </a:extLst>
          </p:cNvPr>
          <p:cNvPicPr>
            <a:picLocks noChangeAspect="1"/>
          </p:cNvPicPr>
          <p:nvPr/>
        </p:nvPicPr>
        <p:blipFill>
          <a:blip r:embed="rId4"/>
          <a:stretch>
            <a:fillRect/>
          </a:stretch>
        </p:blipFill>
        <p:spPr>
          <a:xfrm>
            <a:off x="600892" y="1102332"/>
            <a:ext cx="4643031" cy="5762733"/>
          </a:xfrm>
          <a:prstGeom prst="rect">
            <a:avLst/>
          </a:prstGeom>
        </p:spPr>
      </p:pic>
      <p:sp>
        <p:nvSpPr>
          <p:cNvPr id="2" name="Title 1">
            <a:extLst>
              <a:ext uri="{FF2B5EF4-FFF2-40B4-BE49-F238E27FC236}">
                <a16:creationId xmlns:a16="http://schemas.microsoft.com/office/drawing/2014/main" id="{2BF4DCA5-5487-452A-8A64-25FBE71D522B}"/>
              </a:ext>
            </a:extLst>
          </p:cNvPr>
          <p:cNvSpPr>
            <a:spLocks noGrp="1"/>
          </p:cNvSpPr>
          <p:nvPr>
            <p:ph type="ctrTitle"/>
          </p:nvPr>
        </p:nvSpPr>
        <p:spPr>
          <a:xfrm>
            <a:off x="1812856" y="1749976"/>
            <a:ext cx="3026438" cy="1194915"/>
          </a:xfrm>
          <a:effectLst>
            <a:outerShdw blurRad="50800" dist="38100" dir="2700000" algn="tl" rotWithShape="0">
              <a:prstClr val="black">
                <a:alpha val="40000"/>
              </a:prstClr>
            </a:outerShdw>
          </a:effectLst>
        </p:spPr>
        <p:txBody>
          <a:bodyPr>
            <a:normAutofit fontScale="90000"/>
          </a:bodyPr>
          <a:lstStyle/>
          <a:p>
            <a:pPr algn="l"/>
            <a:r>
              <a:rPr lang="en-US" sz="3200" b="1" dirty="0">
                <a:solidFill>
                  <a:schemeClr val="bg1"/>
                </a:solidFill>
                <a:latin typeface="Arial" panose="020B0604020202020204" pitchFamily="34" charset="0"/>
                <a:cs typeface="Arial" panose="020B0604020202020204" pitchFamily="34" charset="0"/>
              </a:rPr>
              <a:t>The glottal stop sound ( ‘ )</a:t>
            </a:r>
            <a:br>
              <a:rPr lang="en-US" sz="3200" dirty="0">
                <a:solidFill>
                  <a:schemeClr val="bg1"/>
                </a:solidFill>
                <a:latin typeface="Arial" panose="020B0604020202020204" pitchFamily="34" charset="0"/>
                <a:cs typeface="Arial" panose="020B0604020202020204" pitchFamily="34" charset="0"/>
              </a:rPr>
            </a:br>
            <a:endParaRPr lang="en-US" sz="3200" dirty="0">
              <a:solidFill>
                <a:schemeClr val="bg1"/>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2D25FF58-622E-8DEB-3EB0-6CFF1135E54A}"/>
              </a:ext>
            </a:extLst>
          </p:cNvPr>
          <p:cNvCxnSpPr>
            <a:cxnSpLocks/>
          </p:cNvCxnSpPr>
          <p:nvPr/>
        </p:nvCxnSpPr>
        <p:spPr>
          <a:xfrm flipV="1">
            <a:off x="2829588" y="4228050"/>
            <a:ext cx="4498501" cy="1353856"/>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5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B55358E5-10F9-C5AB-FC9E-A95023EAEC72}"/>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49275"/>
            <a:ext cx="10627096" cy="6325007"/>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5" y="1089217"/>
            <a:ext cx="8446835" cy="587017"/>
          </a:xfrm>
        </p:spPr>
        <p:txBody>
          <a:bodyPr>
            <a:normAutofit fontScale="90000"/>
          </a:bodyPr>
          <a:lstStyle/>
          <a:p>
            <a:pPr algn="l"/>
            <a:r>
              <a:rPr lang="en-US" sz="3200" b="1" dirty="0">
                <a:solidFill>
                  <a:schemeClr val="bg1"/>
                </a:solidFill>
                <a:latin typeface="Arial" panose="020B0604020202020204" pitchFamily="34" charset="0"/>
                <a:cs typeface="Arial" panose="020B0604020202020204" pitchFamily="34" charset="0"/>
              </a:rPr>
              <a:t>How the glottal stop changes meaning </a:t>
            </a:r>
            <a:r>
              <a:rPr lang="en-US" sz="1800" b="1" dirty="0">
                <a:solidFill>
                  <a:schemeClr val="bg1"/>
                </a:solidFill>
                <a:latin typeface="Arial" panose="020B0604020202020204" pitchFamily="34" charset="0"/>
                <a:cs typeface="Arial" panose="020B0604020202020204" pitchFamily="34" charset="0"/>
              </a:rPr>
              <a:t>(example)</a:t>
            </a:r>
            <a:endParaRPr lang="en-US" sz="18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93F3D8C-4AE5-0C0F-3648-191D08ACC130}"/>
              </a:ext>
            </a:extLst>
          </p:cNvPr>
          <p:cNvSpPr txBox="1"/>
          <p:nvPr/>
        </p:nvSpPr>
        <p:spPr>
          <a:xfrm>
            <a:off x="3499474" y="1999407"/>
            <a:ext cx="1943099" cy="584775"/>
          </a:xfrm>
          <a:prstGeom prst="rect">
            <a:avLst/>
          </a:prstGeom>
          <a:noFill/>
        </p:spPr>
        <p:txBody>
          <a:bodyPr wrap="square">
            <a:spAutoFit/>
          </a:bodyPr>
          <a:lstStyle/>
          <a:p>
            <a:pPr algn="r"/>
            <a:r>
              <a:rPr lang="en-CA" sz="3200" dirty="0" err="1">
                <a:effectLst/>
                <a:latin typeface="Arial" panose="020B0604020202020204" pitchFamily="34" charset="0"/>
                <a:ea typeface="Calibri" panose="020F0502020204030204" pitchFamily="34" charset="0"/>
                <a:cs typeface="Arial" panose="020B0604020202020204" pitchFamily="34" charset="0"/>
              </a:rPr>
              <a:t>s</a:t>
            </a:r>
            <a:r>
              <a:rPr lang="en-CA" sz="3200" dirty="0" err="1">
                <a:effectLst/>
                <a:latin typeface="Calibri" panose="020F0502020204030204" pitchFamily="34" charset="0"/>
                <a:ea typeface="Calibri" panose="020F0502020204030204" pitchFamily="34" charset="0"/>
                <a:cs typeface="Calibri" panose="020F0502020204030204" pitchFamily="34" charset="0"/>
              </a:rPr>
              <a:t>íkw</a:t>
            </a:r>
            <a:r>
              <a:rPr lang="en-CA" sz="3200" dirty="0">
                <a:effectLst/>
                <a:latin typeface="Calibri" panose="020F0502020204030204" pitchFamily="34" charset="0"/>
                <a:ea typeface="Calibri" panose="020F0502020204030204" pitchFamily="34" charset="0"/>
                <a:cs typeface="Calibri" panose="020F0502020204030204" pitchFamily="34" charset="0"/>
              </a:rPr>
              <a:t>’</a:t>
            </a:r>
            <a:r>
              <a:rPr lang="en-CA" sz="3200" dirty="0">
                <a:effectLst/>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B3E7A02-A2AC-1CD5-D679-1AFEB341E316}"/>
              </a:ext>
            </a:extLst>
          </p:cNvPr>
          <p:cNvSpPr txBox="1"/>
          <p:nvPr/>
        </p:nvSpPr>
        <p:spPr>
          <a:xfrm>
            <a:off x="6500253" y="2032805"/>
            <a:ext cx="1943099" cy="584775"/>
          </a:xfrm>
          <a:prstGeom prst="rect">
            <a:avLst/>
          </a:prstGeom>
          <a:noFill/>
        </p:spPr>
        <p:txBody>
          <a:bodyPr wrap="square">
            <a:spAutoFit/>
          </a:bodyPr>
          <a:lstStyle/>
          <a:p>
            <a:r>
              <a:rPr lang="en-CA" sz="3200" dirty="0" err="1">
                <a:effectLst/>
                <a:latin typeface="Arial" panose="020B0604020202020204" pitchFamily="34" charset="0"/>
                <a:ea typeface="Calibri" panose="020F0502020204030204" pitchFamily="34" charset="0"/>
                <a:cs typeface="Arial" panose="020B0604020202020204" pitchFamily="34" charset="0"/>
              </a:rPr>
              <a:t>s</a:t>
            </a:r>
            <a:r>
              <a:rPr lang="en-CA" sz="3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CA" sz="3200" dirty="0" err="1">
                <a:effectLst/>
                <a:latin typeface="Calibri" panose="020F0502020204030204" pitchFamily="34" charset="0"/>
                <a:ea typeface="Calibri" panose="020F0502020204030204" pitchFamily="34" charset="0"/>
                <a:cs typeface="Calibri" panose="020F0502020204030204" pitchFamily="34" charset="0"/>
              </a:rPr>
              <a:t>íkw</a:t>
            </a:r>
            <a:r>
              <a:rPr lang="en-CA"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34E13F7-4392-F398-17B4-705758FF2705}"/>
              </a:ext>
            </a:extLst>
          </p:cNvPr>
          <p:cNvSpPr txBox="1"/>
          <p:nvPr/>
        </p:nvSpPr>
        <p:spPr>
          <a:xfrm>
            <a:off x="2111854" y="4967469"/>
            <a:ext cx="3445138" cy="584775"/>
          </a:xfrm>
          <a:prstGeom prst="rect">
            <a:avLst/>
          </a:prstGeom>
          <a:noFill/>
        </p:spPr>
        <p:txBody>
          <a:bodyPr wrap="square">
            <a:spAutoFit/>
          </a:bodyPr>
          <a:lstStyle/>
          <a:p>
            <a:pPr algn="r"/>
            <a:r>
              <a:rPr lang="en-CA" sz="800" dirty="0">
                <a:solidFill>
                  <a:schemeClr val="bg1">
                    <a:lumMod val="50000"/>
                  </a:schemeClr>
                </a:solidFill>
              </a:rPr>
              <a:t>Mickey </a:t>
            </a:r>
            <a:r>
              <a:rPr lang="en-CA" sz="800" dirty="0" err="1">
                <a:solidFill>
                  <a:schemeClr val="bg1">
                    <a:lumMod val="50000"/>
                  </a:schemeClr>
                </a:solidFill>
              </a:rPr>
              <a:t>Bohnacker</a:t>
            </a:r>
            <a:r>
              <a:rPr lang="en-CA" sz="800" dirty="0">
                <a:solidFill>
                  <a:schemeClr val="bg1">
                    <a:lumMod val="50000"/>
                  </a:schemeClr>
                </a:solidFill>
              </a:rPr>
              <a:t>, Presse-</a:t>
            </a:r>
            <a:r>
              <a:rPr lang="en-CA" sz="800" dirty="0" err="1">
                <a:solidFill>
                  <a:schemeClr val="bg1">
                    <a:lumMod val="50000"/>
                  </a:schemeClr>
                </a:solidFill>
              </a:rPr>
              <a:t>Fotograf</a:t>
            </a:r>
            <a:r>
              <a:rPr lang="en-CA" sz="800" dirty="0">
                <a:solidFill>
                  <a:schemeClr val="bg1">
                    <a:lumMod val="50000"/>
                  </a:schemeClr>
                </a:solidFill>
              </a:rPr>
              <a:t>, Frankfurt/Main, Public domain, via Wikimedia Commons - https://</a:t>
            </a:r>
            <a:r>
              <a:rPr lang="en-CA" sz="800" dirty="0" err="1">
                <a:solidFill>
                  <a:schemeClr val="bg1">
                    <a:lumMod val="50000"/>
                  </a:schemeClr>
                </a:solidFill>
              </a:rPr>
              <a:t>commons.wikimedia.org</a:t>
            </a:r>
            <a:r>
              <a:rPr lang="en-CA" sz="800" dirty="0">
                <a:solidFill>
                  <a:schemeClr val="bg1">
                    <a:lumMod val="50000"/>
                  </a:schemeClr>
                </a:solidFill>
              </a:rPr>
              <a:t>/wiki/</a:t>
            </a:r>
            <a:r>
              <a:rPr lang="en-CA" sz="800" dirty="0" err="1">
                <a:solidFill>
                  <a:schemeClr val="bg1">
                    <a:lumMod val="50000"/>
                  </a:schemeClr>
                </a:solidFill>
              </a:rPr>
              <a:t>File:Trichosurus_vulpecula</a:t>
            </a:r>
            <a:r>
              <a:rPr lang="en-CA" sz="800" dirty="0">
                <a:solidFill>
                  <a:schemeClr val="bg1">
                    <a:lumMod val="50000"/>
                  </a:schemeClr>
                </a:solidFill>
              </a:rPr>
              <a:t>_(</a:t>
            </a:r>
            <a:r>
              <a:rPr lang="en-CA" sz="800" dirty="0" err="1">
                <a:solidFill>
                  <a:schemeClr val="bg1">
                    <a:lumMod val="50000"/>
                  </a:schemeClr>
                </a:solidFill>
              </a:rPr>
              <a:t>New_Zealand</a:t>
            </a:r>
            <a:r>
              <a:rPr lang="en-CA" sz="800" dirty="0">
                <a:solidFill>
                  <a:schemeClr val="bg1">
                    <a:lumMod val="50000"/>
                  </a:schemeClr>
                </a:solidFill>
              </a:rPr>
              <a:t>)_</a:t>
            </a:r>
            <a:r>
              <a:rPr lang="en-CA" sz="800" dirty="0" err="1">
                <a:solidFill>
                  <a:schemeClr val="bg1">
                    <a:lumMod val="50000"/>
                  </a:schemeClr>
                </a:solidFill>
              </a:rPr>
              <a:t>fur_skin.jpg</a:t>
            </a:r>
            <a:endParaRPr lang="en-US" sz="800" dirty="0">
              <a:solidFill>
                <a:schemeClr val="bg1">
                  <a:lumMod val="50000"/>
                </a:schemeClr>
              </a:solidFill>
            </a:endParaRPr>
          </a:p>
        </p:txBody>
      </p:sp>
      <p:sp>
        <p:nvSpPr>
          <p:cNvPr id="21" name="TextBox 20">
            <a:extLst>
              <a:ext uri="{FF2B5EF4-FFF2-40B4-BE49-F238E27FC236}">
                <a16:creationId xmlns:a16="http://schemas.microsoft.com/office/drawing/2014/main" id="{C337E82E-9047-CA48-88AD-4E13FA0BE263}"/>
              </a:ext>
            </a:extLst>
          </p:cNvPr>
          <p:cNvSpPr txBox="1"/>
          <p:nvPr/>
        </p:nvSpPr>
        <p:spPr>
          <a:xfrm>
            <a:off x="6568708" y="4927115"/>
            <a:ext cx="3445137" cy="461665"/>
          </a:xfrm>
          <a:prstGeom prst="rect">
            <a:avLst/>
          </a:prstGeom>
          <a:noFill/>
        </p:spPr>
        <p:txBody>
          <a:bodyPr wrap="square">
            <a:spAutoFit/>
          </a:bodyPr>
          <a:lstStyle/>
          <a:p>
            <a:r>
              <a:rPr lang="en-US" sz="800" dirty="0">
                <a:solidFill>
                  <a:schemeClr val="bg1">
                    <a:lumMod val="50000"/>
                  </a:schemeClr>
                </a:solidFill>
              </a:rPr>
              <a:t>Isaac Jenks </a:t>
            </a:r>
            <a:r>
              <a:rPr lang="en-US" sz="800" dirty="0" err="1">
                <a:solidFill>
                  <a:schemeClr val="bg1">
                    <a:lumMod val="50000"/>
                  </a:schemeClr>
                </a:solidFill>
              </a:rPr>
              <a:t>isaacjenks</a:t>
            </a:r>
            <a:r>
              <a:rPr lang="en-US" sz="800" dirty="0">
                <a:solidFill>
                  <a:schemeClr val="bg1">
                    <a:lumMod val="50000"/>
                  </a:schemeClr>
                </a:solidFill>
              </a:rPr>
              <a:t>, CC0, via Wikimedia Commons - https://</a:t>
            </a:r>
            <a:r>
              <a:rPr lang="en-US" sz="800" dirty="0" err="1">
                <a:solidFill>
                  <a:schemeClr val="bg1">
                    <a:lumMod val="50000"/>
                  </a:schemeClr>
                </a:solidFill>
              </a:rPr>
              <a:t>commons.wikimedia.org</a:t>
            </a:r>
            <a:r>
              <a:rPr lang="en-US" sz="800" dirty="0">
                <a:solidFill>
                  <a:schemeClr val="bg1">
                    <a:lumMod val="50000"/>
                  </a:schemeClr>
                </a:solidFill>
              </a:rPr>
              <a:t>/wiki/</a:t>
            </a:r>
            <a:r>
              <a:rPr lang="en-US" sz="800" dirty="0" err="1">
                <a:solidFill>
                  <a:schemeClr val="bg1">
                    <a:lumMod val="50000"/>
                  </a:schemeClr>
                </a:solidFill>
              </a:rPr>
              <a:t>File:Lost_in_the_Wilderness</a:t>
            </a:r>
            <a:r>
              <a:rPr lang="en-US" sz="800" dirty="0">
                <a:solidFill>
                  <a:schemeClr val="bg1">
                    <a:lumMod val="50000"/>
                  </a:schemeClr>
                </a:solidFill>
              </a:rPr>
              <a:t>_(Unsplash_mEqXkgf34Ew).jpg</a:t>
            </a:r>
          </a:p>
        </p:txBody>
      </p:sp>
      <p:pic>
        <p:nvPicPr>
          <p:cNvPr id="3" name="Picture 2" descr="A pair of furs on a white surface&#10;&#10;Description automatically generated">
            <a:extLst>
              <a:ext uri="{FF2B5EF4-FFF2-40B4-BE49-F238E27FC236}">
                <a16:creationId xmlns:a16="http://schemas.microsoft.com/office/drawing/2014/main" id="{9CE45D35-FFC5-3A0C-B7D3-E3C73650C9C6}"/>
              </a:ext>
            </a:extLst>
          </p:cNvPr>
          <p:cNvPicPr>
            <a:picLocks noChangeAspect="1"/>
          </p:cNvPicPr>
          <p:nvPr/>
        </p:nvPicPr>
        <p:blipFill>
          <a:blip r:embed="rId4"/>
          <a:stretch>
            <a:fillRect/>
          </a:stretch>
        </p:blipFill>
        <p:spPr>
          <a:xfrm>
            <a:off x="3385056" y="2600464"/>
            <a:ext cx="2171936" cy="2246377"/>
          </a:xfrm>
          <a:prstGeom prst="rect">
            <a:avLst/>
          </a:prstGeom>
        </p:spPr>
      </p:pic>
      <p:pic>
        <p:nvPicPr>
          <p:cNvPr id="9" name="Picture 8" descr="Two people walking on a dirt path&#10;&#10;Description automatically generated">
            <a:extLst>
              <a:ext uri="{FF2B5EF4-FFF2-40B4-BE49-F238E27FC236}">
                <a16:creationId xmlns:a16="http://schemas.microsoft.com/office/drawing/2014/main" id="{FD57336C-D6C7-4DBE-5F99-93193900F2BB}"/>
              </a:ext>
            </a:extLst>
          </p:cNvPr>
          <p:cNvPicPr>
            <a:picLocks noChangeAspect="1"/>
          </p:cNvPicPr>
          <p:nvPr/>
        </p:nvPicPr>
        <p:blipFill>
          <a:blip r:embed="rId5"/>
          <a:stretch>
            <a:fillRect/>
          </a:stretch>
        </p:blipFill>
        <p:spPr>
          <a:xfrm>
            <a:off x="6568708" y="2633862"/>
            <a:ext cx="3353846" cy="2232943"/>
          </a:xfrm>
          <a:prstGeom prst="rect">
            <a:avLst/>
          </a:prstGeom>
        </p:spPr>
      </p:pic>
    </p:spTree>
    <p:extLst>
      <p:ext uri="{BB962C8B-B14F-4D97-AF65-F5344CB8AC3E}">
        <p14:creationId xmlns:p14="http://schemas.microsoft.com/office/powerpoint/2010/main" val="78477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0232780C-ED25-4C75-A1D0-DD27F2767AB9}"/>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562757" y="558141"/>
            <a:ext cx="10627096" cy="6299860"/>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160064" y="1145148"/>
            <a:ext cx="9871872"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Further examples of Elders saying glottal stop</a:t>
            </a:r>
            <a:endParaRPr lang="en-US" sz="3200" i="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2F3968-6699-892C-C8FA-7CFF41A7FBBB}"/>
              </a:ext>
            </a:extLst>
          </p:cNvPr>
          <p:cNvSpPr txBox="1"/>
          <p:nvPr/>
        </p:nvSpPr>
        <p:spPr>
          <a:xfrm>
            <a:off x="4362694" y="2187184"/>
            <a:ext cx="1943099" cy="646331"/>
          </a:xfrm>
          <a:prstGeom prst="rect">
            <a:avLst/>
          </a:prstGeom>
          <a:noFill/>
        </p:spPr>
        <p:txBody>
          <a:bodyPr wrap="square">
            <a:spAutoFit/>
          </a:bodyPr>
          <a:lstStyle/>
          <a:p>
            <a:r>
              <a:rPr lang="en-CA" sz="3600" dirty="0" err="1">
                <a:effectLst/>
                <a:latin typeface="Arial" panose="020B0604020202020204" pitchFamily="34" charset="0"/>
                <a:ea typeface="Calibri" panose="020F0502020204030204" pitchFamily="34" charset="0"/>
                <a:cs typeface="Arial" panose="020B0604020202020204" pitchFamily="34" charset="0"/>
              </a:rPr>
              <a:t>s</a:t>
            </a:r>
            <a:r>
              <a:rPr lang="en-CA"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CA" sz="3600" dirty="0" err="1">
                <a:effectLst/>
                <a:latin typeface="Calibri" panose="020F0502020204030204" pitchFamily="34" charset="0"/>
                <a:ea typeface="Calibri" panose="020F0502020204030204" pitchFamily="34" charset="0"/>
                <a:cs typeface="Calibri" panose="020F0502020204030204" pitchFamily="34" charset="0"/>
              </a:rPr>
              <a:t>úmet</a:t>
            </a:r>
            <a:endParaRPr lang="en-US" sz="3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25BD93B-7864-E60E-9A82-847B01210891}"/>
              </a:ext>
            </a:extLst>
          </p:cNvPr>
          <p:cNvSpPr txBox="1"/>
          <p:nvPr/>
        </p:nvSpPr>
        <p:spPr>
          <a:xfrm>
            <a:off x="4362693" y="2806882"/>
            <a:ext cx="1943099" cy="646331"/>
          </a:xfrm>
          <a:prstGeom prst="rect">
            <a:avLst/>
          </a:prstGeom>
          <a:noFill/>
        </p:spPr>
        <p:txBody>
          <a:bodyPr wrap="square">
            <a:spAutoFit/>
          </a:bodyPr>
          <a:lstStyle/>
          <a:p>
            <a:r>
              <a:rPr lang="en-CA" sz="3600" dirty="0" err="1">
                <a:effectLst/>
                <a:latin typeface="Calibri" panose="020F0502020204030204" pitchFamily="34" charset="0"/>
                <a:ea typeface="Calibri" panose="020F0502020204030204" pitchFamily="34" charset="0"/>
                <a:cs typeface="Calibri" panose="020F0502020204030204" pitchFamily="34" charset="0"/>
              </a:rPr>
              <a:t>í</a:t>
            </a:r>
            <a:r>
              <a:rPr lang="en-CA"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CA" sz="3600" dirty="0" err="1">
                <a:effectLst/>
                <a:latin typeface="Calibri" panose="020F0502020204030204" pitchFamily="34" charset="0"/>
                <a:ea typeface="Calibri" panose="020F0502020204030204" pitchFamily="34" charset="0"/>
                <a:cs typeface="Calibri" panose="020F0502020204030204" pitchFamily="34" charset="0"/>
              </a:rPr>
              <a:t>i</a:t>
            </a:r>
            <a:endParaRPr lang="en-US" sz="3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8CE31C7-36D9-954B-5C5D-EE7FF2485178}"/>
              </a:ext>
            </a:extLst>
          </p:cNvPr>
          <p:cNvSpPr txBox="1"/>
          <p:nvPr/>
        </p:nvSpPr>
        <p:spPr>
          <a:xfrm>
            <a:off x="4362692" y="3439711"/>
            <a:ext cx="1943099" cy="646331"/>
          </a:xfrm>
          <a:prstGeom prst="rect">
            <a:avLst/>
          </a:prstGeom>
          <a:noFill/>
        </p:spPr>
        <p:txBody>
          <a:bodyPr wrap="square">
            <a:spAutoFit/>
          </a:bodyPr>
          <a:lstStyle/>
          <a:p>
            <a:r>
              <a:rPr lang="en-CA" sz="3600" dirty="0">
                <a:latin typeface="Arial" panose="020B0604020202020204" pitchFamily="34" charset="0"/>
                <a:ea typeface="Calibri" panose="020F0502020204030204" pitchFamily="34" charset="0"/>
                <a:cs typeface="Arial" panose="020B0604020202020204" pitchFamily="34" charset="0"/>
              </a:rPr>
              <a:t>a</a:t>
            </a:r>
            <a:r>
              <a:rPr lang="en-CA" sz="3600" dirty="0">
                <a:solidFill>
                  <a:schemeClr val="bg1"/>
                </a:solidFill>
                <a:latin typeface="Arial" panose="020B0604020202020204" pitchFamily="34" charset="0"/>
                <a:ea typeface="Calibri" panose="020F0502020204030204" pitchFamily="34" charset="0"/>
                <a:cs typeface="Arial" panose="020B0604020202020204" pitchFamily="34" charset="0"/>
              </a:rPr>
              <a:t>’</a:t>
            </a:r>
            <a:r>
              <a:rPr lang="en-CA" sz="3600" dirty="0">
                <a:latin typeface="Arial" panose="020B0604020202020204" pitchFamily="34" charset="0"/>
                <a:ea typeface="Calibri" panose="020F0502020204030204" pitchFamily="34" charset="0"/>
                <a:cs typeface="Arial" panose="020B0604020202020204" pitchFamily="34" charset="0"/>
              </a:rPr>
              <a:t>a</a:t>
            </a:r>
            <a:endParaRPr lang="en-US" sz="3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083CCC6-318A-2468-6167-6FDB5507CBA1}"/>
              </a:ext>
            </a:extLst>
          </p:cNvPr>
          <p:cNvSpPr txBox="1"/>
          <p:nvPr/>
        </p:nvSpPr>
        <p:spPr>
          <a:xfrm>
            <a:off x="4362692" y="4186110"/>
            <a:ext cx="1943099" cy="646331"/>
          </a:xfrm>
          <a:prstGeom prst="rect">
            <a:avLst/>
          </a:prstGeom>
          <a:noFill/>
        </p:spPr>
        <p:txBody>
          <a:bodyPr wrap="square">
            <a:spAutoFit/>
          </a:bodyPr>
          <a:lstStyle/>
          <a:p>
            <a:r>
              <a:rPr lang="en-CA" sz="3600" dirty="0" err="1">
                <a:latin typeface="Arial" panose="020B0604020202020204" pitchFamily="34" charset="0"/>
                <a:ea typeface="Calibri" panose="020F0502020204030204" pitchFamily="34" charset="0"/>
                <a:cs typeface="Arial" panose="020B0604020202020204" pitchFamily="34" charset="0"/>
              </a:rPr>
              <a:t>s</a:t>
            </a:r>
            <a:r>
              <a:rPr lang="en-CA" sz="3600" dirty="0" err="1">
                <a:solidFill>
                  <a:schemeClr val="bg1"/>
                </a:solidFill>
                <a:latin typeface="Arial" panose="020B0604020202020204" pitchFamily="34" charset="0"/>
                <a:ea typeface="Calibri" panose="020F0502020204030204" pitchFamily="34" charset="0"/>
                <a:cs typeface="Arial" panose="020B0604020202020204" pitchFamily="34" charset="0"/>
              </a:rPr>
              <a:t>’</a:t>
            </a:r>
            <a:r>
              <a:rPr lang="en-CA" sz="3600" dirty="0" err="1">
                <a:latin typeface="Arial" panose="020B0604020202020204" pitchFamily="34" charset="0"/>
                <a:ea typeface="Calibri" panose="020F0502020204030204" pitchFamily="34" charset="0"/>
                <a:cs typeface="Arial" panose="020B0604020202020204" pitchFamily="34" charset="0"/>
              </a:rPr>
              <a:t>í:wes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30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background with a black square&#10;&#10;Description automatically generated with medium confidence">
            <a:extLst>
              <a:ext uri="{FF2B5EF4-FFF2-40B4-BE49-F238E27FC236}">
                <a16:creationId xmlns:a16="http://schemas.microsoft.com/office/drawing/2014/main" id="{FE67155F-B44C-86AC-6F31-8369EE922200}"/>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782452" y="536466"/>
            <a:ext cx="10627096" cy="6321534"/>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93F3D8C-4AE5-0C0F-3648-191D08ACC130}"/>
              </a:ext>
            </a:extLst>
          </p:cNvPr>
          <p:cNvSpPr txBox="1"/>
          <p:nvPr/>
        </p:nvSpPr>
        <p:spPr>
          <a:xfrm>
            <a:off x="3929450" y="2515642"/>
            <a:ext cx="4102441" cy="2062103"/>
          </a:xfrm>
          <a:prstGeom prst="rect">
            <a:avLst/>
          </a:prstGeom>
          <a:noFill/>
        </p:spPr>
        <p:txBody>
          <a:bodyPr wrap="square">
            <a:spAutoFit/>
          </a:bodyPr>
          <a:lstStyle/>
          <a:p>
            <a:pPr algn="ctr"/>
            <a:r>
              <a:rPr lang="en-CA" sz="9600" dirty="0">
                <a:latin typeface="Arial" panose="020B0604020202020204" pitchFamily="34" charset="0"/>
                <a:cs typeface="Arial" panose="020B0604020202020204" pitchFamily="34" charset="0"/>
              </a:rPr>
              <a:t>p’</a:t>
            </a:r>
            <a:endParaRPr lang="en-CA" sz="9600" dirty="0">
              <a:effectLst/>
              <a:latin typeface="Arial" panose="020B0604020202020204" pitchFamily="34" charset="0"/>
              <a:ea typeface="Calibri" panose="020F0502020204030204" pitchFamily="34" charset="0"/>
              <a:cs typeface="Arial" panose="020B0604020202020204" pitchFamily="34" charset="0"/>
            </a:endParaRPr>
          </a:p>
          <a:p>
            <a:pPr algn="ctr"/>
            <a:r>
              <a:rPr lang="en-CA" sz="3200" dirty="0">
                <a:solidFill>
                  <a:schemeClr val="bg1"/>
                </a:solidFill>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D1E7492-5C59-E8CB-B008-48833D7BF0BB}"/>
              </a:ext>
            </a:extLst>
          </p:cNvPr>
          <p:cNvSpPr txBox="1"/>
          <p:nvPr/>
        </p:nvSpPr>
        <p:spPr>
          <a:xfrm>
            <a:off x="1289223" y="1373682"/>
            <a:ext cx="8056658" cy="584775"/>
          </a:xfrm>
          <a:prstGeom prst="rect">
            <a:avLst/>
          </a:prstGeom>
          <a:noFill/>
        </p:spPr>
        <p:txBody>
          <a:bodyPr wrap="square">
            <a:spAutoFit/>
          </a:bodyPr>
          <a:lstStyle/>
          <a:p>
            <a:pPr algn="ctr"/>
            <a:r>
              <a:rPr lang="en-CA" sz="3200" dirty="0">
                <a:solidFill>
                  <a:schemeClr val="bg1"/>
                </a:solidFill>
                <a:latin typeface="Arial" panose="020B0604020202020204" pitchFamily="34" charset="0"/>
                <a:cs typeface="Arial" panose="020B0604020202020204" pitchFamily="34" charset="0"/>
              </a:rPr>
              <a:t>Note: apostrophe after p is more complex</a:t>
            </a:r>
            <a:endParaRPr lang="en-US"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2710B-431E-64A1-9B95-AE73A4CA6846}"/>
              </a:ext>
            </a:extLst>
          </p:cNvPr>
          <p:cNvSpPr txBox="1"/>
          <p:nvPr/>
        </p:nvSpPr>
        <p:spPr>
          <a:xfrm>
            <a:off x="1379538" y="4550155"/>
            <a:ext cx="9830768" cy="584775"/>
          </a:xfrm>
          <a:prstGeom prst="rect">
            <a:avLst/>
          </a:prstGeom>
          <a:noFill/>
        </p:spPr>
        <p:txBody>
          <a:bodyPr wrap="square">
            <a:spAutoFit/>
          </a:bodyPr>
          <a:lstStyle/>
          <a:p>
            <a:pPr algn="ctr"/>
            <a:r>
              <a:rPr lang="en-CA" sz="3200" dirty="0">
                <a:solidFill>
                  <a:schemeClr val="bg1"/>
                </a:solidFill>
                <a:latin typeface="Arial" panose="020B0604020202020204" pitchFamily="34" charset="0"/>
                <a:cs typeface="Arial" panose="020B0604020202020204" pitchFamily="34" charset="0"/>
              </a:rPr>
              <a:t>Same is true for all the stops (p’, t’, k’, q’, kw’ and </a:t>
            </a:r>
            <a:r>
              <a:rPr lang="en-CA" sz="3200" dirty="0" err="1">
                <a:solidFill>
                  <a:schemeClr val="bg1"/>
                </a:solidFill>
                <a:latin typeface="Arial" panose="020B0604020202020204" pitchFamily="34" charset="0"/>
                <a:cs typeface="Arial" panose="020B0604020202020204" pitchFamily="34" charset="0"/>
              </a:rPr>
              <a:t>qw</a:t>
            </a:r>
            <a:r>
              <a:rPr lang="en-CA" sz="3200" dirty="0">
                <a:solidFill>
                  <a:schemeClr val="bg1"/>
                </a:solidFill>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grey background with a black square&#10;&#10;Description automatically generated with medium confidence">
            <a:extLst>
              <a:ext uri="{FF2B5EF4-FFF2-40B4-BE49-F238E27FC236}">
                <a16:creationId xmlns:a16="http://schemas.microsoft.com/office/drawing/2014/main" id="{0232780C-ED25-4C75-A1D0-DD27F2767AB9}"/>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621814" y="549158"/>
            <a:ext cx="10627096" cy="6308842"/>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31556" y="1089217"/>
            <a:ext cx="5727384" cy="587017"/>
          </a:xfrm>
        </p:spPr>
        <p:txBody>
          <a:bodyPr>
            <a:normAutofit/>
          </a:bodyPr>
          <a:lstStyle/>
          <a:p>
            <a:pPr algn="l"/>
            <a:r>
              <a:rPr lang="en-US" sz="3200" b="1" dirty="0">
                <a:solidFill>
                  <a:schemeClr val="bg1"/>
                </a:solidFill>
                <a:latin typeface="Arial" panose="020B0604020202020204" pitchFamily="34" charset="0"/>
                <a:cs typeface="Arial" panose="020B0604020202020204" pitchFamily="34" charset="0"/>
              </a:rPr>
              <a:t>Summarizing </a:t>
            </a:r>
            <a:r>
              <a:rPr lang="en-US" sz="3200" b="1" i="1" dirty="0">
                <a:solidFill>
                  <a:schemeClr val="bg1"/>
                </a:solidFill>
                <a:latin typeface="Arial" panose="020B0604020202020204" pitchFamily="34" charset="0"/>
                <a:cs typeface="Arial" panose="020B0604020202020204" pitchFamily="34" charset="0"/>
              </a:rPr>
              <a:t>glottal stop</a:t>
            </a:r>
            <a:endParaRPr lang="en-US" sz="3200" i="1" dirty="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0C7A1F17-DAA1-FE24-3317-ED9D791300EF}"/>
              </a:ext>
            </a:extLst>
          </p:cNvPr>
          <p:cNvSpPr txBox="1">
            <a:spLocks/>
          </p:cNvSpPr>
          <p:nvPr/>
        </p:nvSpPr>
        <p:spPr>
          <a:xfrm>
            <a:off x="3533216" y="1995286"/>
            <a:ext cx="5410658"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A stop sound in the throat</a:t>
            </a:r>
          </a:p>
        </p:txBody>
      </p:sp>
      <p:sp>
        <p:nvSpPr>
          <p:cNvPr id="14" name="Title 1">
            <a:extLst>
              <a:ext uri="{FF2B5EF4-FFF2-40B4-BE49-F238E27FC236}">
                <a16:creationId xmlns:a16="http://schemas.microsoft.com/office/drawing/2014/main" id="{EA96A510-25B0-7340-9E57-E2D4C176BBD0}"/>
              </a:ext>
            </a:extLst>
          </p:cNvPr>
          <p:cNvSpPr txBox="1">
            <a:spLocks/>
          </p:cNvSpPr>
          <p:nvPr/>
        </p:nvSpPr>
        <p:spPr>
          <a:xfrm>
            <a:off x="3533216" y="2731480"/>
            <a:ext cx="607392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You make a ‘catch in the throat’ briefly, and then release  it.</a:t>
            </a:r>
          </a:p>
        </p:txBody>
      </p:sp>
      <p:sp>
        <p:nvSpPr>
          <p:cNvPr id="12" name="Title 1">
            <a:extLst>
              <a:ext uri="{FF2B5EF4-FFF2-40B4-BE49-F238E27FC236}">
                <a16:creationId xmlns:a16="http://schemas.microsoft.com/office/drawing/2014/main" id="{EE3232C0-37FC-CDEE-2B20-9D72E7FCD4E0}"/>
              </a:ext>
            </a:extLst>
          </p:cNvPr>
          <p:cNvSpPr txBox="1">
            <a:spLocks/>
          </p:cNvSpPr>
          <p:nvPr/>
        </p:nvSpPr>
        <p:spPr>
          <a:xfrm>
            <a:off x="3533216" y="3174165"/>
            <a:ext cx="6073922"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It is written  with the apostrophe (‘) in </a:t>
            </a:r>
            <a:r>
              <a:rPr lang="en-US" sz="1800" dirty="0" err="1">
                <a:latin typeface="Arial" panose="020B0604020202020204" pitchFamily="34" charset="0"/>
                <a:cs typeface="Arial" panose="020B0604020202020204" pitchFamily="34" charset="0"/>
              </a:rPr>
              <a:t>Halq’emeylem</a:t>
            </a:r>
            <a:r>
              <a:rPr lang="en-US" sz="1800" dirty="0">
                <a:latin typeface="Arial" panose="020B0604020202020204" pitchFamily="34" charset="0"/>
                <a:cs typeface="Arial" panose="020B0604020202020204" pitchFamily="34" charset="0"/>
              </a:rPr>
              <a:t>.</a:t>
            </a:r>
          </a:p>
        </p:txBody>
      </p:sp>
      <p:sp>
        <p:nvSpPr>
          <p:cNvPr id="17" name="Title 1">
            <a:extLst>
              <a:ext uri="{FF2B5EF4-FFF2-40B4-BE49-F238E27FC236}">
                <a16:creationId xmlns:a16="http://schemas.microsoft.com/office/drawing/2014/main" id="{CBAB9638-16DE-F7FC-6EB2-A47FB5F5C647}"/>
              </a:ext>
            </a:extLst>
          </p:cNvPr>
          <p:cNvSpPr txBox="1">
            <a:spLocks/>
          </p:cNvSpPr>
          <p:nvPr/>
        </p:nvSpPr>
        <p:spPr>
          <a:xfrm>
            <a:off x="3533216" y="4105382"/>
            <a:ext cx="6073922" cy="5870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1800" dirty="0">
                <a:latin typeface="Arial" panose="020B0604020202020204" pitchFamily="34" charset="0"/>
                <a:cs typeface="Arial" panose="020B0604020202020204" pitchFamily="34" charset="0"/>
              </a:rPr>
              <a:t>When you see the apostrophe after another stop (like p, or t) then it IS a glottal stop, but there is some more stuff going on, which we will cover in another video.</a:t>
            </a:r>
          </a:p>
        </p:txBody>
      </p:sp>
    </p:spTree>
    <p:extLst>
      <p:ext uri="{BB962C8B-B14F-4D97-AF65-F5344CB8AC3E}">
        <p14:creationId xmlns:p14="http://schemas.microsoft.com/office/powerpoint/2010/main" val="28792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grey background with a black square&#10;&#10;Description automatically generated with medium confidence">
            <a:extLst>
              <a:ext uri="{FF2B5EF4-FFF2-40B4-BE49-F238E27FC236}">
                <a16:creationId xmlns:a16="http://schemas.microsoft.com/office/drawing/2014/main" id="{F3B34EAF-6068-1EA8-D3C9-3656A375530D}"/>
              </a:ext>
            </a:extLst>
          </p:cNvPr>
          <p:cNvPicPr>
            <a:picLocks noChangeAspect="1"/>
          </p:cNvPicPr>
          <p:nvPr/>
        </p:nvPicPr>
        <p:blipFill rotWithShape="1">
          <a:blip r:embed="rId3"/>
          <a:srcRect l="23799" t="34067" r="2200" b="20339"/>
          <a:stretch/>
        </p:blipFill>
        <p:spPr>
          <a:xfrm>
            <a:off x="0" y="-1"/>
            <a:ext cx="12192000" cy="6858001"/>
          </a:xfrm>
          <a:prstGeom prst="rect">
            <a:avLst/>
          </a:prstGeom>
        </p:spPr>
      </p:pic>
      <p:sp>
        <p:nvSpPr>
          <p:cNvPr id="4" name="Rectangle 3">
            <a:extLst>
              <a:ext uri="{FF2B5EF4-FFF2-40B4-BE49-F238E27FC236}">
                <a16:creationId xmlns:a16="http://schemas.microsoft.com/office/drawing/2014/main" id="{A5CDFC91-2CA3-2F15-8DAB-B6F0A3D74499}"/>
              </a:ext>
            </a:extLst>
          </p:cNvPr>
          <p:cNvSpPr/>
          <p:nvPr/>
        </p:nvSpPr>
        <p:spPr>
          <a:xfrm>
            <a:off x="591225" y="536467"/>
            <a:ext cx="10627096" cy="5785065"/>
          </a:xfrm>
          <a:prstGeom prst="rect">
            <a:avLst/>
          </a:prstGeom>
          <a:solidFill>
            <a:schemeClr val="accent1">
              <a:alpha val="3324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F03E9F40-6D26-FCCF-E063-8123D448483E}"/>
              </a:ext>
            </a:extLst>
          </p:cNvPr>
          <p:cNvSpPr>
            <a:spLocks noGrp="1"/>
          </p:cNvSpPr>
          <p:nvPr>
            <p:ph type="ctrTitle"/>
          </p:nvPr>
        </p:nvSpPr>
        <p:spPr>
          <a:xfrm>
            <a:off x="1206842" y="1364115"/>
            <a:ext cx="6187339" cy="587017"/>
          </a:xfrm>
        </p:spPr>
        <p:txBody>
          <a:bodyPr>
            <a:normAutofit fontScale="90000"/>
          </a:bodyPr>
          <a:lstStyle/>
          <a:p>
            <a:pPr algn="l"/>
            <a:r>
              <a:rPr lang="en-US" sz="2000" b="1" i="1" dirty="0">
                <a:solidFill>
                  <a:schemeClr val="bg1"/>
                </a:solidFill>
                <a:latin typeface="Arial" panose="020B0604020202020204" pitchFamily="34" charset="0"/>
                <a:cs typeface="Arial" panose="020B0604020202020204" pitchFamily="34" charset="0"/>
              </a:rPr>
              <a:t>Side note</a:t>
            </a:r>
            <a:br>
              <a:rPr lang="en-US" sz="2000" b="1" i="1" dirty="0">
                <a:solidFill>
                  <a:schemeClr val="bg1"/>
                </a:solidFill>
                <a:latin typeface="Arial" panose="020B0604020202020204" pitchFamily="34" charset="0"/>
                <a:cs typeface="Arial" panose="020B0604020202020204" pitchFamily="34" charset="0"/>
              </a:rPr>
            </a:br>
            <a:br>
              <a:rPr lang="en-US" sz="3200" b="1" i="1" dirty="0">
                <a:solidFill>
                  <a:schemeClr val="bg1"/>
                </a:solidFill>
                <a:latin typeface="Arial" panose="020B0604020202020204" pitchFamily="34" charset="0"/>
                <a:cs typeface="Arial" panose="020B0604020202020204" pitchFamily="34" charset="0"/>
              </a:rPr>
            </a:br>
            <a:r>
              <a:rPr lang="en-US" sz="3200" b="1" i="1" dirty="0">
                <a:solidFill>
                  <a:schemeClr val="bg1"/>
                </a:solidFill>
                <a:latin typeface="Arial" panose="020B0604020202020204" pitchFamily="34" charset="0"/>
                <a:cs typeface="Arial" panose="020B0604020202020204" pitchFamily="34" charset="0"/>
              </a:rPr>
              <a:t>Glottal stop </a:t>
            </a:r>
            <a:r>
              <a:rPr lang="en-US" sz="3200" b="1" dirty="0">
                <a:solidFill>
                  <a:schemeClr val="bg1"/>
                </a:solidFill>
                <a:latin typeface="Arial" panose="020B0604020202020204" pitchFamily="34" charset="0"/>
                <a:cs typeface="Arial" panose="020B0604020202020204" pitchFamily="34" charset="0"/>
              </a:rPr>
              <a:t>in other languages</a:t>
            </a:r>
            <a:endParaRPr lang="en-US" sz="3200" dirty="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266CF770-CC3C-46DA-C280-2DAFDD97AFBE}"/>
              </a:ext>
            </a:extLst>
          </p:cNvPr>
          <p:cNvSpPr txBox="1">
            <a:spLocks/>
          </p:cNvSpPr>
          <p:nvPr/>
        </p:nvSpPr>
        <p:spPr>
          <a:xfrm>
            <a:off x="3650255" y="3075238"/>
            <a:ext cx="4369279"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In </a:t>
            </a:r>
            <a:r>
              <a:rPr lang="en-CA" sz="2400" b="1" dirty="0" err="1">
                <a:latin typeface="Arial" panose="020B0604020202020204" pitchFamily="34" charset="0"/>
                <a:cs typeface="Arial" panose="020B0604020202020204" pitchFamily="34" charset="0"/>
              </a:rPr>
              <a:t>hən̓q̓əmin̓əm</a:t>
            </a:r>
            <a:r>
              <a:rPr lang="en-CA" sz="2400" b="1" dirty="0">
                <a:latin typeface="Arial" panose="020B0604020202020204" pitchFamily="34" charset="0"/>
                <a:cs typeface="Arial" panose="020B0604020202020204" pitchFamily="34" charset="0"/>
              </a:rPr>
              <a:t>̓ written </a:t>
            </a:r>
            <a:r>
              <a:rPr lang="en-CA" sz="2400" dirty="0" err="1"/>
              <a:t>ʔ</a:t>
            </a:r>
            <a:endParaRPr lang="en-US" sz="3600" b="1"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52425B22-FD36-0BF3-C6CD-9F1A31122FDC}"/>
              </a:ext>
            </a:extLst>
          </p:cNvPr>
          <p:cNvSpPr txBox="1">
            <a:spLocks/>
          </p:cNvSpPr>
          <p:nvPr/>
        </p:nvSpPr>
        <p:spPr>
          <a:xfrm>
            <a:off x="3650255" y="2485271"/>
            <a:ext cx="6185723"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In </a:t>
            </a:r>
            <a:r>
              <a:rPr lang="en-CA" sz="2400" b="1" dirty="0" err="1">
                <a:latin typeface="Arial" panose="020B0604020202020204" pitchFamily="34" charset="0"/>
                <a:cs typeface="Arial" panose="020B0604020202020204" pitchFamily="34" charset="0"/>
              </a:rPr>
              <a:t>Hul’q’umi’num</a:t>
            </a:r>
            <a:r>
              <a:rPr lang="en-CA" sz="2400" b="1" dirty="0">
                <a:latin typeface="Arial" panose="020B0604020202020204" pitchFamily="34" charset="0"/>
                <a:cs typeface="Arial" panose="020B0604020202020204" pitchFamily="34" charset="0"/>
              </a:rPr>
              <a:t>’ and written </a:t>
            </a:r>
            <a:r>
              <a:rPr lang="en-CA" sz="2400" b="1" i="1" dirty="0">
                <a:latin typeface="Arial" panose="020B0604020202020204" pitchFamily="34" charset="0"/>
                <a:cs typeface="Arial" panose="020B0604020202020204" pitchFamily="34" charset="0"/>
              </a:rPr>
              <a:t>‘ (same)</a:t>
            </a:r>
            <a:r>
              <a:rPr lang="en-US" sz="2400" b="1" dirty="0">
                <a:latin typeface="Arial" panose="020B0604020202020204" pitchFamily="34" charset="0"/>
                <a:cs typeface="Arial" panose="020B0604020202020204" pitchFamily="34" charset="0"/>
              </a:rPr>
              <a:t> </a:t>
            </a:r>
          </a:p>
        </p:txBody>
      </p:sp>
      <p:sp>
        <p:nvSpPr>
          <p:cNvPr id="12" name="Title 1">
            <a:extLst>
              <a:ext uri="{FF2B5EF4-FFF2-40B4-BE49-F238E27FC236}">
                <a16:creationId xmlns:a16="http://schemas.microsoft.com/office/drawing/2014/main" id="{5754F90C-C34C-CDFF-5458-B7F77B653085}"/>
              </a:ext>
            </a:extLst>
          </p:cNvPr>
          <p:cNvSpPr txBox="1">
            <a:spLocks/>
          </p:cNvSpPr>
          <p:nvPr/>
        </p:nvSpPr>
        <p:spPr>
          <a:xfrm>
            <a:off x="3650255" y="3665205"/>
            <a:ext cx="7174264"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In </a:t>
            </a:r>
            <a:r>
              <a:rPr lang="en-CA" sz="2400" b="1" dirty="0">
                <a:latin typeface="Arial" panose="020B0604020202020204" pitchFamily="34" charset="0"/>
                <a:cs typeface="Arial" panose="020B0604020202020204" pitchFamily="34" charset="0"/>
              </a:rPr>
              <a:t>Squamish language written </a:t>
            </a:r>
            <a:r>
              <a:rPr lang="en-CA" sz="2400" b="1" i="1" dirty="0">
                <a:latin typeface="Arial" panose="020B0604020202020204" pitchFamily="34" charset="0"/>
                <a:cs typeface="Arial" panose="020B0604020202020204" pitchFamily="34" charset="0"/>
              </a:rPr>
              <a:t>7.</a:t>
            </a:r>
            <a:r>
              <a:rPr lang="en-US" sz="3600" b="1" dirty="0">
                <a:latin typeface="Arial" panose="020B0604020202020204" pitchFamily="34" charset="0"/>
                <a:cs typeface="Arial" panose="020B0604020202020204" pitchFamily="34" charset="0"/>
              </a:rPr>
              <a:t> </a:t>
            </a:r>
          </a:p>
        </p:txBody>
      </p:sp>
      <p:sp>
        <p:nvSpPr>
          <p:cNvPr id="17" name="Title 1">
            <a:extLst>
              <a:ext uri="{FF2B5EF4-FFF2-40B4-BE49-F238E27FC236}">
                <a16:creationId xmlns:a16="http://schemas.microsoft.com/office/drawing/2014/main" id="{22CD3545-0ED2-F8FF-2AC5-37060F1EB5C8}"/>
              </a:ext>
            </a:extLst>
          </p:cNvPr>
          <p:cNvSpPr txBox="1">
            <a:spLocks/>
          </p:cNvSpPr>
          <p:nvPr/>
        </p:nvSpPr>
        <p:spPr>
          <a:xfrm>
            <a:off x="3650254" y="4255173"/>
            <a:ext cx="4369279" cy="58701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2400" b="1" dirty="0">
                <a:latin typeface="Arial" panose="020B0604020202020204" pitchFamily="34" charset="0"/>
                <a:cs typeface="Arial" panose="020B0604020202020204" pitchFamily="34" charset="0"/>
              </a:rPr>
              <a:t>Linguistic IPA symbol is / </a:t>
            </a:r>
            <a:r>
              <a:rPr lang="en-CA" sz="2400" dirty="0" err="1"/>
              <a:t>ʔ</a:t>
            </a:r>
            <a:r>
              <a:rPr lang="en-CA" sz="2400" b="1" dirty="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832</Words>
  <Application>Microsoft Macintosh PowerPoint</Application>
  <PresentationFormat>Widescreen</PresentationFormat>
  <Paragraphs>59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 the ‘glottal stop’ (catch in the throat)</vt:lpstr>
      <vt:lpstr>The glottal stop sound ( ‘ ) </vt:lpstr>
      <vt:lpstr>How the glottal stop changes meaning (example)</vt:lpstr>
      <vt:lpstr>Further examples of Elders saying glottal stop</vt:lpstr>
      <vt:lpstr>PowerPoint Presentation</vt:lpstr>
      <vt:lpstr>Summarizing glottal stop</vt:lpstr>
      <vt:lpstr>Side note  Glottal stop in other languages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 the hissy l</dc:title>
  <dc:creator>Strang Burton</dc:creator>
  <cp:lastModifiedBy>Sonja Thoma</cp:lastModifiedBy>
  <cp:revision>12</cp:revision>
  <dcterms:created xsi:type="dcterms:W3CDTF">2023-09-13T15:52:53Z</dcterms:created>
  <dcterms:modified xsi:type="dcterms:W3CDTF">2024-03-14T06:07:39Z</dcterms:modified>
</cp:coreProperties>
</file>